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92" r:id="rId3"/>
    <p:sldId id="260" r:id="rId4"/>
    <p:sldId id="356" r:id="rId5"/>
    <p:sldId id="334" r:id="rId6"/>
    <p:sldId id="349" r:id="rId7"/>
    <p:sldId id="350" r:id="rId8"/>
    <p:sldId id="351" r:id="rId9"/>
    <p:sldId id="352" r:id="rId10"/>
    <p:sldId id="353" r:id="rId11"/>
    <p:sldId id="354" r:id="rId12"/>
    <p:sldId id="355" r:id="rId13"/>
    <p:sldId id="339" r:id="rId14"/>
    <p:sldId id="361" r:id="rId15"/>
    <p:sldId id="357" r:id="rId16"/>
    <p:sldId id="359" r:id="rId17"/>
    <p:sldId id="360" r:id="rId18"/>
    <p:sldId id="348" r:id="rId19"/>
    <p:sldId id="347" r:id="rId20"/>
    <p:sldId id="344" r:id="rId21"/>
    <p:sldId id="333" r:id="rId22"/>
    <p:sldId id="315" r:id="rId23"/>
  </p:sldIdLst>
  <p:sldSz cx="12192000" cy="6858000"/>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83124" autoAdjust="0"/>
  </p:normalViewPr>
  <p:slideViewPr>
    <p:cSldViewPr snapToGrid="0">
      <p:cViewPr>
        <p:scale>
          <a:sx n="60" d="100"/>
          <a:sy n="60" d="100"/>
        </p:scale>
        <p:origin x="1038" y="24"/>
      </p:cViewPr>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7072"/>
          </a:xfrm>
          <a:prstGeom prst="rect">
            <a:avLst/>
          </a:prstGeom>
        </p:spPr>
        <p:txBody>
          <a:bodyPr vert="horz" lIns="92930" tIns="46465" rIns="92930" bIns="46465" rtlCol="0"/>
          <a:lstStyle>
            <a:lvl1pPr algn="r">
              <a:defRPr sz="1200"/>
            </a:lvl1pPr>
          </a:lstStyle>
          <a:p>
            <a:fld id="{4CD6A9DF-180F-4FB1-8637-A7A001933EF9}" type="datetimeFigureOut">
              <a:rPr lang="en-US" smtClean="0"/>
              <a:t>11/4/2018</a:t>
            </a:fld>
            <a:endParaRPr lang="en-US"/>
          </a:p>
        </p:txBody>
      </p:sp>
      <p:sp>
        <p:nvSpPr>
          <p:cNvPr id="4" name="Slide Image Placeholder 3"/>
          <p:cNvSpPr>
            <a:spLocks noGrp="1" noRot="1" noChangeAspect="1"/>
          </p:cNvSpPr>
          <p:nvPr>
            <p:ph type="sldImg" idx="2"/>
          </p:nvPr>
        </p:nvSpPr>
        <p:spPr>
          <a:xfrm>
            <a:off x="685800" y="1163638"/>
            <a:ext cx="5583238" cy="3141662"/>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80004"/>
            <a:ext cx="5563870" cy="3665458"/>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30"/>
            <a:ext cx="3013763" cy="467071"/>
          </a:xfrm>
          <a:prstGeom prst="rect">
            <a:avLst/>
          </a:prstGeom>
        </p:spPr>
        <p:txBody>
          <a:bodyPr vert="horz" lIns="92930" tIns="46465" rIns="92930" bIns="46465" rtlCol="0" anchor="b"/>
          <a:lstStyle>
            <a:lvl1pPr algn="r">
              <a:defRPr sz="1200"/>
            </a:lvl1pPr>
          </a:lstStyle>
          <a:p>
            <a:fld id="{30CF3C0A-95EE-4981-BA96-17A6C04FCD1C}" type="slidenum">
              <a:rPr lang="en-US" smtClean="0"/>
              <a:t>‹#›</a:t>
            </a:fld>
            <a:endParaRPr lang="en-US"/>
          </a:p>
        </p:txBody>
      </p:sp>
    </p:spTree>
    <p:extLst>
      <p:ext uri="{BB962C8B-B14F-4D97-AF65-F5344CB8AC3E}">
        <p14:creationId xmlns:p14="http://schemas.microsoft.com/office/powerpoint/2010/main" val="2199027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1</a:t>
            </a:fld>
            <a:endParaRPr lang="en-US"/>
          </a:p>
        </p:txBody>
      </p:sp>
    </p:spTree>
    <p:extLst>
      <p:ext uri="{BB962C8B-B14F-4D97-AF65-F5344CB8AC3E}">
        <p14:creationId xmlns:p14="http://schemas.microsoft.com/office/powerpoint/2010/main" val="35088151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10</a:t>
            </a:fld>
            <a:endParaRPr lang="en-US"/>
          </a:p>
        </p:txBody>
      </p:sp>
    </p:spTree>
    <p:extLst>
      <p:ext uri="{BB962C8B-B14F-4D97-AF65-F5344CB8AC3E}">
        <p14:creationId xmlns:p14="http://schemas.microsoft.com/office/powerpoint/2010/main" val="33691357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11</a:t>
            </a:fld>
            <a:endParaRPr lang="en-US"/>
          </a:p>
        </p:txBody>
      </p:sp>
    </p:spTree>
    <p:extLst>
      <p:ext uri="{BB962C8B-B14F-4D97-AF65-F5344CB8AC3E}">
        <p14:creationId xmlns:p14="http://schemas.microsoft.com/office/powerpoint/2010/main" val="3205753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12</a:t>
            </a:fld>
            <a:endParaRPr lang="en-US"/>
          </a:p>
        </p:txBody>
      </p:sp>
    </p:spTree>
    <p:extLst>
      <p:ext uri="{BB962C8B-B14F-4D97-AF65-F5344CB8AC3E}">
        <p14:creationId xmlns:p14="http://schemas.microsoft.com/office/powerpoint/2010/main" val="2443644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13</a:t>
            </a:fld>
            <a:endParaRPr lang="en-US"/>
          </a:p>
        </p:txBody>
      </p:sp>
    </p:spTree>
    <p:extLst>
      <p:ext uri="{BB962C8B-B14F-4D97-AF65-F5344CB8AC3E}">
        <p14:creationId xmlns:p14="http://schemas.microsoft.com/office/powerpoint/2010/main" val="16533265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14</a:t>
            </a:fld>
            <a:endParaRPr lang="en-US"/>
          </a:p>
        </p:txBody>
      </p:sp>
    </p:spTree>
    <p:extLst>
      <p:ext uri="{BB962C8B-B14F-4D97-AF65-F5344CB8AC3E}">
        <p14:creationId xmlns:p14="http://schemas.microsoft.com/office/powerpoint/2010/main" val="11376071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15</a:t>
            </a:fld>
            <a:endParaRPr lang="en-US"/>
          </a:p>
        </p:txBody>
      </p:sp>
    </p:spTree>
    <p:extLst>
      <p:ext uri="{BB962C8B-B14F-4D97-AF65-F5344CB8AC3E}">
        <p14:creationId xmlns:p14="http://schemas.microsoft.com/office/powerpoint/2010/main" val="12223871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16</a:t>
            </a:fld>
            <a:endParaRPr lang="en-US"/>
          </a:p>
        </p:txBody>
      </p:sp>
    </p:spTree>
    <p:extLst>
      <p:ext uri="{BB962C8B-B14F-4D97-AF65-F5344CB8AC3E}">
        <p14:creationId xmlns:p14="http://schemas.microsoft.com/office/powerpoint/2010/main" val="894159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17</a:t>
            </a:fld>
            <a:endParaRPr lang="en-US"/>
          </a:p>
        </p:txBody>
      </p:sp>
    </p:spTree>
    <p:extLst>
      <p:ext uri="{BB962C8B-B14F-4D97-AF65-F5344CB8AC3E}">
        <p14:creationId xmlns:p14="http://schemas.microsoft.com/office/powerpoint/2010/main" val="4405740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18</a:t>
            </a:fld>
            <a:endParaRPr lang="en-US"/>
          </a:p>
        </p:txBody>
      </p:sp>
    </p:spTree>
    <p:extLst>
      <p:ext uri="{BB962C8B-B14F-4D97-AF65-F5344CB8AC3E}">
        <p14:creationId xmlns:p14="http://schemas.microsoft.com/office/powerpoint/2010/main" val="12851306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19</a:t>
            </a:fld>
            <a:endParaRPr lang="en-US"/>
          </a:p>
        </p:txBody>
      </p:sp>
    </p:spTree>
    <p:extLst>
      <p:ext uri="{BB962C8B-B14F-4D97-AF65-F5344CB8AC3E}">
        <p14:creationId xmlns:p14="http://schemas.microsoft.com/office/powerpoint/2010/main" val="1241616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2</a:t>
            </a:fld>
            <a:endParaRPr lang="en-US"/>
          </a:p>
        </p:txBody>
      </p:sp>
    </p:spTree>
    <p:extLst>
      <p:ext uri="{BB962C8B-B14F-4D97-AF65-F5344CB8AC3E}">
        <p14:creationId xmlns:p14="http://schemas.microsoft.com/office/powerpoint/2010/main" val="15442340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20</a:t>
            </a:fld>
            <a:endParaRPr lang="en-US"/>
          </a:p>
        </p:txBody>
      </p:sp>
    </p:spTree>
    <p:extLst>
      <p:ext uri="{BB962C8B-B14F-4D97-AF65-F5344CB8AC3E}">
        <p14:creationId xmlns:p14="http://schemas.microsoft.com/office/powerpoint/2010/main" val="5865665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21</a:t>
            </a:fld>
            <a:endParaRPr lang="en-US"/>
          </a:p>
        </p:txBody>
      </p:sp>
    </p:spTree>
    <p:extLst>
      <p:ext uri="{BB962C8B-B14F-4D97-AF65-F5344CB8AC3E}">
        <p14:creationId xmlns:p14="http://schemas.microsoft.com/office/powerpoint/2010/main" val="5911377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The next session will:</a:t>
            </a:r>
          </a:p>
          <a:p>
            <a:pPr lvl="0"/>
            <a:endParaRPr lang="en-US" dirty="0" smtClean="0"/>
          </a:p>
          <a:p>
            <a:pPr lvl="0"/>
            <a:r>
              <a:rPr lang="en-US" sz="1200" kern="1200" dirty="0" smtClean="0">
                <a:solidFill>
                  <a:schemeClr val="tx1"/>
                </a:solidFill>
                <a:effectLst/>
                <a:latin typeface="+mn-lt"/>
                <a:ea typeface="+mn-ea"/>
                <a:cs typeface="+mn-cs"/>
              </a:rPr>
              <a:t>Discuss diagnostic criteria for SUD among older adults.</a:t>
            </a:r>
          </a:p>
          <a:p>
            <a:r>
              <a:rPr lang="en-US" sz="1200" kern="1200" dirty="0" smtClean="0">
                <a:solidFill>
                  <a:schemeClr val="tx1"/>
                </a:solidFill>
                <a:effectLst/>
                <a:latin typeface="+mn-lt"/>
                <a:ea typeface="+mn-ea"/>
                <a:cs typeface="+mn-cs"/>
              </a:rPr>
              <a:t>Describe Diagnostic and Statistical Manual of Mental Disorders (DSM) criteria for SUD with considerations for the older adult </a:t>
            </a:r>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22</a:t>
            </a:fld>
            <a:endParaRPr lang="en-US"/>
          </a:p>
        </p:txBody>
      </p:sp>
    </p:spTree>
    <p:extLst>
      <p:ext uri="{BB962C8B-B14F-4D97-AF65-F5344CB8AC3E}">
        <p14:creationId xmlns:p14="http://schemas.microsoft.com/office/powerpoint/2010/main" val="1168892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As we begin</a:t>
            </a:r>
            <a:r>
              <a:rPr lang="en-US" b="0" baseline="0" dirty="0" smtClean="0"/>
              <a:t> our lear</a:t>
            </a:r>
            <a:r>
              <a:rPr lang="en-US" sz="1200" b="0" kern="1200" baseline="0" dirty="0" smtClean="0">
                <a:solidFill>
                  <a:schemeClr val="tx1"/>
                </a:solidFill>
                <a:effectLst/>
                <a:latin typeface="+mn-lt"/>
                <a:ea typeface="+mn-ea"/>
                <a:cs typeface="+mn-cs"/>
              </a:rPr>
              <a:t>ning collaborative on substance use disorder and addiction among </a:t>
            </a:r>
            <a:r>
              <a:rPr lang="en-US" sz="1200" b="0" kern="1200" baseline="0" dirty="0" smtClean="0">
                <a:solidFill>
                  <a:schemeClr val="tx1"/>
                </a:solidFill>
                <a:effectLst/>
                <a:latin typeface="+mn-lt"/>
                <a:ea typeface="+mn-ea"/>
                <a:cs typeface="+mn-cs"/>
              </a:rPr>
              <a:t>older </a:t>
            </a:r>
            <a:r>
              <a:rPr lang="en-US" sz="1200" b="0" kern="1200" baseline="0" dirty="0" smtClean="0">
                <a:solidFill>
                  <a:schemeClr val="tx1"/>
                </a:solidFill>
                <a:effectLst/>
                <a:latin typeface="+mn-lt"/>
                <a:ea typeface="+mn-ea"/>
                <a:cs typeface="+mn-cs"/>
              </a:rPr>
              <a:t>adults some of the broad objective will be to:</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 Gain knowledge and share strategies on screening for substance use disorder (SUD) (and addiction) in older adults.</a:t>
            </a:r>
          </a:p>
          <a:p>
            <a:r>
              <a:rPr lang="en-US" sz="1200" kern="1200" dirty="0" smtClean="0">
                <a:solidFill>
                  <a:schemeClr val="tx1"/>
                </a:solidFill>
                <a:effectLst/>
                <a:latin typeface="+mn-lt"/>
                <a:ea typeface="+mn-ea"/>
                <a:cs typeface="+mn-cs"/>
              </a:rPr>
              <a:t>2) Learn to address SUD (and addiction) among older adults such as opioid use disorder and alcohol use disorder. </a:t>
            </a:r>
          </a:p>
          <a:p>
            <a:r>
              <a:rPr lang="en-US" sz="1200" kern="1200" dirty="0" smtClean="0">
                <a:solidFill>
                  <a:schemeClr val="tx1"/>
                </a:solidFill>
                <a:effectLst/>
                <a:latin typeface="+mn-lt"/>
                <a:ea typeface="+mn-ea"/>
                <a:cs typeface="+mn-cs"/>
              </a:rPr>
              <a:t>3) Share innovative practices of SUD screening, referral, and case management for older adults.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Fact sheet on working with older adults with substance use disorders and addictions will be developed by NCECE after the LC, and post it on the NCECE website.</a:t>
            </a:r>
          </a:p>
          <a:p>
            <a:r>
              <a:rPr lang="en-US" b="0" baseline="0" dirty="0" err="1" smtClean="0"/>
              <a:t>ning</a:t>
            </a:r>
            <a:r>
              <a:rPr lang="en-US" b="0" baseline="0" dirty="0" smtClean="0"/>
              <a:t> collaborative on end of life care …</a:t>
            </a:r>
            <a:endParaRPr lang="en-US" b="0" dirty="0"/>
          </a:p>
        </p:txBody>
      </p:sp>
      <p:sp>
        <p:nvSpPr>
          <p:cNvPr id="4" name="Slide Number Placeholder 3"/>
          <p:cNvSpPr>
            <a:spLocks noGrp="1"/>
          </p:cNvSpPr>
          <p:nvPr>
            <p:ph type="sldNum" sz="quarter" idx="10"/>
          </p:nvPr>
        </p:nvSpPr>
        <p:spPr/>
        <p:txBody>
          <a:bodyPr/>
          <a:lstStyle/>
          <a:p>
            <a:fld id="{30CF3C0A-95EE-4981-BA96-17A6C04FCD1C}" type="slidenum">
              <a:rPr lang="en-US" smtClean="0"/>
              <a:t>3</a:t>
            </a:fld>
            <a:endParaRPr lang="en-US"/>
          </a:p>
        </p:txBody>
      </p:sp>
    </p:spTree>
    <p:extLst>
      <p:ext uri="{BB962C8B-B14F-4D97-AF65-F5344CB8AC3E}">
        <p14:creationId xmlns:p14="http://schemas.microsoft.com/office/powerpoint/2010/main" val="830072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effectLst/>
                <a:latin typeface="+mn-lt"/>
                <a:ea typeface="+mn-ea"/>
                <a:cs typeface="+mn-cs"/>
              </a:rPr>
              <a:t>skip</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4</a:t>
            </a:fld>
            <a:endParaRPr lang="en-US"/>
          </a:p>
        </p:txBody>
      </p:sp>
    </p:spTree>
    <p:extLst>
      <p:ext uri="{BB962C8B-B14F-4D97-AF65-F5344CB8AC3E}">
        <p14:creationId xmlns:p14="http://schemas.microsoft.com/office/powerpoint/2010/main" val="358336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5</a:t>
            </a:fld>
            <a:endParaRPr lang="en-US"/>
          </a:p>
        </p:txBody>
      </p:sp>
    </p:spTree>
    <p:extLst>
      <p:ext uri="{BB962C8B-B14F-4D97-AF65-F5344CB8AC3E}">
        <p14:creationId xmlns:p14="http://schemas.microsoft.com/office/powerpoint/2010/main" val="2206797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6</a:t>
            </a:fld>
            <a:endParaRPr lang="en-US"/>
          </a:p>
        </p:txBody>
      </p:sp>
    </p:spTree>
    <p:extLst>
      <p:ext uri="{BB962C8B-B14F-4D97-AF65-F5344CB8AC3E}">
        <p14:creationId xmlns:p14="http://schemas.microsoft.com/office/powerpoint/2010/main" val="2026335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7</a:t>
            </a:fld>
            <a:endParaRPr lang="en-US"/>
          </a:p>
        </p:txBody>
      </p:sp>
    </p:spTree>
    <p:extLst>
      <p:ext uri="{BB962C8B-B14F-4D97-AF65-F5344CB8AC3E}">
        <p14:creationId xmlns:p14="http://schemas.microsoft.com/office/powerpoint/2010/main" val="631434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CF3C0A-95EE-4981-BA96-17A6C04FCD1C}" type="slidenum">
              <a:rPr lang="en-US" smtClean="0"/>
              <a:t>8</a:t>
            </a:fld>
            <a:endParaRPr lang="en-US"/>
          </a:p>
        </p:txBody>
      </p:sp>
    </p:spTree>
    <p:extLst>
      <p:ext uri="{BB962C8B-B14F-4D97-AF65-F5344CB8AC3E}">
        <p14:creationId xmlns:p14="http://schemas.microsoft.com/office/powerpoint/2010/main" val="6064601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0CF3C0A-95EE-4981-BA96-17A6C04FCD1C}" type="slidenum">
              <a:rPr lang="en-US" smtClean="0"/>
              <a:t>9</a:t>
            </a:fld>
            <a:endParaRPr lang="en-US"/>
          </a:p>
        </p:txBody>
      </p:sp>
    </p:spTree>
    <p:extLst>
      <p:ext uri="{BB962C8B-B14F-4D97-AF65-F5344CB8AC3E}">
        <p14:creationId xmlns:p14="http://schemas.microsoft.com/office/powerpoint/2010/main" val="386623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A7ABA2-6256-4442-8AB7-CA52145AC13F}" type="datetime1">
              <a:rPr lang="en-US" smtClean="0"/>
              <a:t>11/4/2018</a:t>
            </a:fld>
            <a:endParaRPr lang="en-US"/>
          </a:p>
        </p:txBody>
      </p:sp>
      <p:sp>
        <p:nvSpPr>
          <p:cNvPr id="5" name="Footer Placeholder 4"/>
          <p:cNvSpPr>
            <a:spLocks noGrp="1"/>
          </p:cNvSpPr>
          <p:nvPr>
            <p:ph type="ftr" sz="quarter" idx="11"/>
          </p:nvPr>
        </p:nvSpPr>
        <p:spPr/>
        <p:txBody>
          <a:bodyPr/>
          <a:lstStyle/>
          <a:p>
            <a:r>
              <a:rPr lang="en-US" dirty="0" smtClean="0"/>
              <a:t>SUD LC 2018</a:t>
            </a:r>
            <a:endParaRPr lang="en-US" dirty="0"/>
          </a:p>
        </p:txBody>
      </p:sp>
      <p:sp>
        <p:nvSpPr>
          <p:cNvPr id="6" name="Slide Number Placeholder 5"/>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1265385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E7933-7236-4134-B30A-B1314F92DA11}" type="datetime1">
              <a:rPr lang="en-US" smtClean="0"/>
              <a:t>11/4/2018</a:t>
            </a:fld>
            <a:endParaRPr lang="en-US"/>
          </a:p>
        </p:txBody>
      </p:sp>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584693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52D42-8521-40C6-9549-2C48AC6DC944}" type="datetime1">
              <a:rPr lang="en-US" smtClean="0"/>
              <a:t>11/4/2018</a:t>
            </a:fld>
            <a:endParaRPr lang="en-US"/>
          </a:p>
        </p:txBody>
      </p:sp>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3441002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D0FD08-0B73-4B96-AF8D-522A9AA51414}" type="datetime1">
              <a:rPr lang="en-US" smtClean="0"/>
              <a:t>11/4/2018</a:t>
            </a:fld>
            <a:endParaRPr lang="en-US"/>
          </a:p>
        </p:txBody>
      </p:sp>
      <p:sp>
        <p:nvSpPr>
          <p:cNvPr id="5" name="Footer Placeholder 4"/>
          <p:cNvSpPr>
            <a:spLocks noGrp="1"/>
          </p:cNvSpPr>
          <p:nvPr>
            <p:ph type="ftr" sz="quarter" idx="11"/>
          </p:nvPr>
        </p:nvSpPr>
        <p:spPr/>
        <p:txBody>
          <a:bodyPr/>
          <a:lstStyle/>
          <a:p>
            <a:r>
              <a:rPr lang="en-US" dirty="0" smtClean="0"/>
              <a:t>SUD LC 2018</a:t>
            </a:r>
            <a:endParaRPr lang="en-US" dirty="0"/>
          </a:p>
        </p:txBody>
      </p:sp>
      <p:sp>
        <p:nvSpPr>
          <p:cNvPr id="6" name="Slide Number Placeholder 5"/>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94339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08EB0A-9B26-4C0B-9060-A22FB3F42C06}" type="datetime1">
              <a:rPr lang="en-US" smtClean="0"/>
              <a:t>11/4/2018</a:t>
            </a:fld>
            <a:endParaRPr lang="en-US"/>
          </a:p>
        </p:txBody>
      </p:sp>
      <p:sp>
        <p:nvSpPr>
          <p:cNvPr id="5" name="Footer Placeholder 4"/>
          <p:cNvSpPr>
            <a:spLocks noGrp="1"/>
          </p:cNvSpPr>
          <p:nvPr>
            <p:ph type="ftr" sz="quarter" idx="11"/>
          </p:nvPr>
        </p:nvSpPr>
        <p:spPr/>
        <p:txBody>
          <a:bodyPr/>
          <a:lstStyle/>
          <a:p>
            <a:r>
              <a:rPr lang="en-US" dirty="0" smtClean="0"/>
              <a:t>SUD LC 2018</a:t>
            </a:r>
            <a:endParaRPr lang="en-US" dirty="0"/>
          </a:p>
        </p:txBody>
      </p:sp>
      <p:sp>
        <p:nvSpPr>
          <p:cNvPr id="6" name="Slide Number Placeholder 5"/>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1597652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AEFD47-6277-45EC-9CA1-D66518ECCAF4}" type="datetime1">
              <a:rPr lang="en-US" smtClean="0"/>
              <a:t>11/4/2018</a:t>
            </a:fld>
            <a:endParaRPr lang="en-US"/>
          </a:p>
        </p:txBody>
      </p:sp>
      <p:sp>
        <p:nvSpPr>
          <p:cNvPr id="6" name="Footer Placeholder 5"/>
          <p:cNvSpPr>
            <a:spLocks noGrp="1"/>
          </p:cNvSpPr>
          <p:nvPr>
            <p:ph type="ftr" sz="quarter" idx="11"/>
          </p:nvPr>
        </p:nvSpPr>
        <p:spPr/>
        <p:txBody>
          <a:bodyPr/>
          <a:lstStyle/>
          <a:p>
            <a:r>
              <a:rPr lang="en-US" smtClean="0"/>
              <a:t>SUD LC 2018</a:t>
            </a:r>
            <a:endParaRPr lang="en-US"/>
          </a:p>
        </p:txBody>
      </p:sp>
      <p:sp>
        <p:nvSpPr>
          <p:cNvPr id="7" name="Slide Number Placeholder 6"/>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130146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8FFE99-F41C-438F-8E9F-1E741DD51F17}" type="datetime1">
              <a:rPr lang="en-US" smtClean="0"/>
              <a:t>11/4/2018</a:t>
            </a:fld>
            <a:endParaRPr lang="en-US"/>
          </a:p>
        </p:txBody>
      </p:sp>
      <p:sp>
        <p:nvSpPr>
          <p:cNvPr id="8" name="Footer Placeholder 7"/>
          <p:cNvSpPr>
            <a:spLocks noGrp="1"/>
          </p:cNvSpPr>
          <p:nvPr>
            <p:ph type="ftr" sz="quarter" idx="11"/>
          </p:nvPr>
        </p:nvSpPr>
        <p:spPr/>
        <p:txBody>
          <a:bodyPr/>
          <a:lstStyle/>
          <a:p>
            <a:r>
              <a:rPr lang="en-US" smtClean="0"/>
              <a:t>SUD LC 2018</a:t>
            </a:r>
            <a:endParaRPr lang="en-US"/>
          </a:p>
        </p:txBody>
      </p:sp>
      <p:sp>
        <p:nvSpPr>
          <p:cNvPr id="9" name="Slide Number Placeholder 8"/>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422769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1B8FB6-DFC0-4EF8-9FA8-E381FE4950E0}" type="datetime1">
              <a:rPr lang="en-US" smtClean="0"/>
              <a:t>11/4/2018</a:t>
            </a:fld>
            <a:endParaRPr lang="en-US"/>
          </a:p>
        </p:txBody>
      </p:sp>
      <p:sp>
        <p:nvSpPr>
          <p:cNvPr id="4" name="Footer Placeholder 3"/>
          <p:cNvSpPr>
            <a:spLocks noGrp="1"/>
          </p:cNvSpPr>
          <p:nvPr>
            <p:ph type="ftr" sz="quarter" idx="11"/>
          </p:nvPr>
        </p:nvSpPr>
        <p:spPr/>
        <p:txBody>
          <a:bodyPr/>
          <a:lstStyle/>
          <a:p>
            <a:r>
              <a:rPr lang="en-US" smtClean="0"/>
              <a:t>SUD LC 2018</a:t>
            </a:r>
            <a:endParaRPr lang="en-US"/>
          </a:p>
        </p:txBody>
      </p:sp>
      <p:sp>
        <p:nvSpPr>
          <p:cNvPr id="5" name="Slide Number Placeholder 4"/>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3904250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9BBB45-0095-4D34-A860-31A17E1F49CB}" type="datetime1">
              <a:rPr lang="en-US" smtClean="0"/>
              <a:t>11/4/2018</a:t>
            </a:fld>
            <a:endParaRPr lang="en-US"/>
          </a:p>
        </p:txBody>
      </p:sp>
      <p:sp>
        <p:nvSpPr>
          <p:cNvPr id="3" name="Footer Placeholder 2"/>
          <p:cNvSpPr>
            <a:spLocks noGrp="1"/>
          </p:cNvSpPr>
          <p:nvPr>
            <p:ph type="ftr" sz="quarter" idx="11"/>
          </p:nvPr>
        </p:nvSpPr>
        <p:spPr/>
        <p:txBody>
          <a:bodyPr/>
          <a:lstStyle/>
          <a:p>
            <a:r>
              <a:rPr lang="en-US" smtClean="0"/>
              <a:t>SUD LC 2018</a:t>
            </a:r>
            <a:endParaRPr lang="en-US"/>
          </a:p>
        </p:txBody>
      </p:sp>
      <p:sp>
        <p:nvSpPr>
          <p:cNvPr id="4" name="Slide Number Placeholder 3"/>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3965213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2C4BDD-B98B-406B-BDC7-F1B7A0CC4195}" type="datetime1">
              <a:rPr lang="en-US" smtClean="0"/>
              <a:t>11/4/2018</a:t>
            </a:fld>
            <a:endParaRPr lang="en-US"/>
          </a:p>
        </p:txBody>
      </p:sp>
      <p:sp>
        <p:nvSpPr>
          <p:cNvPr id="6" name="Footer Placeholder 5"/>
          <p:cNvSpPr>
            <a:spLocks noGrp="1"/>
          </p:cNvSpPr>
          <p:nvPr>
            <p:ph type="ftr" sz="quarter" idx="11"/>
          </p:nvPr>
        </p:nvSpPr>
        <p:spPr/>
        <p:txBody>
          <a:bodyPr/>
          <a:lstStyle/>
          <a:p>
            <a:r>
              <a:rPr lang="en-US" smtClean="0"/>
              <a:t>SUD LC 2018</a:t>
            </a:r>
            <a:endParaRPr lang="en-US"/>
          </a:p>
        </p:txBody>
      </p:sp>
      <p:sp>
        <p:nvSpPr>
          <p:cNvPr id="7" name="Slide Number Placeholder 6"/>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2989225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C1377-1415-4F14-86E6-CF634D8D5C48}" type="datetime1">
              <a:rPr lang="en-US" smtClean="0"/>
              <a:t>11/4/2018</a:t>
            </a:fld>
            <a:endParaRPr lang="en-US"/>
          </a:p>
        </p:txBody>
      </p:sp>
      <p:sp>
        <p:nvSpPr>
          <p:cNvPr id="6" name="Footer Placeholder 5"/>
          <p:cNvSpPr>
            <a:spLocks noGrp="1"/>
          </p:cNvSpPr>
          <p:nvPr>
            <p:ph type="ftr" sz="quarter" idx="11"/>
          </p:nvPr>
        </p:nvSpPr>
        <p:spPr/>
        <p:txBody>
          <a:bodyPr/>
          <a:lstStyle/>
          <a:p>
            <a:r>
              <a:rPr lang="en-US" smtClean="0"/>
              <a:t>SUD LC 2018</a:t>
            </a:r>
            <a:endParaRPr lang="en-US"/>
          </a:p>
        </p:txBody>
      </p:sp>
      <p:sp>
        <p:nvSpPr>
          <p:cNvPr id="7" name="Slide Number Placeholder 6"/>
          <p:cNvSpPr>
            <a:spLocks noGrp="1"/>
          </p:cNvSpPr>
          <p:nvPr>
            <p:ph type="sldNum" sz="quarter" idx="12"/>
          </p:nvPr>
        </p:nvSpPr>
        <p:spPr/>
        <p:txBody>
          <a:bodyPr/>
          <a:lstStyle/>
          <a:p>
            <a:fld id="{2160C828-28BE-4471-BF20-A3D421E3F7E0}" type="slidenum">
              <a:rPr lang="en-US" smtClean="0"/>
              <a:t>‹#›</a:t>
            </a:fld>
            <a:endParaRPr lang="en-US"/>
          </a:p>
        </p:txBody>
      </p:sp>
    </p:spTree>
    <p:extLst>
      <p:ext uri="{BB962C8B-B14F-4D97-AF65-F5344CB8AC3E}">
        <p14:creationId xmlns:p14="http://schemas.microsoft.com/office/powerpoint/2010/main" val="1072545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6B791-4BB1-49B9-88BD-5CA0456F75D9}" type="datetime1">
              <a:rPr lang="en-US" smtClean="0"/>
              <a:t>11/4/2018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SUD LC 2018</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60C828-28BE-4471-BF20-A3D421E3F7E0}" type="slidenum">
              <a:rPr lang="en-US" smtClean="0"/>
              <a:t>‹#›</a:t>
            </a:fld>
            <a:endParaRPr lang="en-US"/>
          </a:p>
        </p:txBody>
      </p:sp>
    </p:spTree>
    <p:extLst>
      <p:ext uri="{BB962C8B-B14F-4D97-AF65-F5344CB8AC3E}">
        <p14:creationId xmlns:p14="http://schemas.microsoft.com/office/powerpoint/2010/main" val="2081837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1263" y="516899"/>
            <a:ext cx="11229474" cy="2387600"/>
          </a:xfrm>
        </p:spPr>
        <p:txBody>
          <a:bodyPr>
            <a:normAutofit/>
          </a:bodyPr>
          <a:lstStyle/>
          <a:p>
            <a:r>
              <a:rPr lang="en-US" sz="4400" b="1" dirty="0" smtClean="0">
                <a:latin typeface="+mn-lt"/>
              </a:rPr>
              <a:t>Substance </a:t>
            </a:r>
            <a:r>
              <a:rPr lang="en-US" sz="4400" b="1" dirty="0">
                <a:latin typeface="+mn-lt"/>
              </a:rPr>
              <a:t>Use Disorders (SUD) and Addictions among Older Adults in Health Centers </a:t>
            </a:r>
          </a:p>
        </p:txBody>
      </p:sp>
      <p:sp>
        <p:nvSpPr>
          <p:cNvPr id="3" name="Subtitle 2"/>
          <p:cNvSpPr>
            <a:spLocks noGrp="1"/>
          </p:cNvSpPr>
          <p:nvPr>
            <p:ph type="subTitle" idx="1"/>
          </p:nvPr>
        </p:nvSpPr>
        <p:spPr>
          <a:xfrm>
            <a:off x="1524000" y="3320274"/>
            <a:ext cx="9144000" cy="1655762"/>
          </a:xfrm>
        </p:spPr>
        <p:txBody>
          <a:bodyPr>
            <a:normAutofit/>
          </a:bodyPr>
          <a:lstStyle/>
          <a:p>
            <a:r>
              <a:rPr lang="en-US" sz="3200" dirty="0" smtClean="0"/>
              <a:t>Learning Collaborative (LC)</a:t>
            </a:r>
            <a:endParaRPr lang="en-US" sz="32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304" y="4009365"/>
            <a:ext cx="4950996" cy="2529547"/>
          </a:xfrm>
          <a:prstGeom prst="rect">
            <a:avLst/>
          </a:prstGeom>
        </p:spPr>
      </p:pic>
      <p:sp>
        <p:nvSpPr>
          <p:cNvPr id="5" name="Footer Placeholder 4"/>
          <p:cNvSpPr>
            <a:spLocks noGrp="1"/>
          </p:cNvSpPr>
          <p:nvPr>
            <p:ph type="ftr" sz="quarter" idx="11"/>
          </p:nvPr>
        </p:nvSpPr>
        <p:spPr/>
        <p:txBody>
          <a:bodyPr/>
          <a:lstStyle/>
          <a:p>
            <a:r>
              <a:rPr lang="en-US" dirty="0" smtClean="0"/>
              <a:t>SUD LC 2018</a:t>
            </a:r>
            <a:endParaRPr lang="en-US" dirty="0"/>
          </a:p>
        </p:txBody>
      </p:sp>
      <p:sp>
        <p:nvSpPr>
          <p:cNvPr id="6" name="Slide Number Placeholder 5"/>
          <p:cNvSpPr>
            <a:spLocks noGrp="1"/>
          </p:cNvSpPr>
          <p:nvPr>
            <p:ph type="sldNum" sz="quarter" idx="12"/>
          </p:nvPr>
        </p:nvSpPr>
        <p:spPr/>
        <p:txBody>
          <a:bodyPr/>
          <a:lstStyle/>
          <a:p>
            <a:fld id="{2160C828-28BE-4471-BF20-A3D421E3F7E0}" type="slidenum">
              <a:rPr lang="en-US" smtClean="0"/>
              <a:t>1</a:t>
            </a:fld>
            <a:endParaRPr lang="en-US"/>
          </a:p>
        </p:txBody>
      </p:sp>
    </p:spTree>
    <p:extLst>
      <p:ext uri="{BB962C8B-B14F-4D97-AF65-F5344CB8AC3E}">
        <p14:creationId xmlns:p14="http://schemas.microsoft.com/office/powerpoint/2010/main" val="26500148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1" y="2156808"/>
            <a:ext cx="10515600" cy="3733422"/>
          </a:xfrm>
        </p:spPr>
        <p:txBody>
          <a:bodyPr/>
          <a:lstStyle/>
          <a:p>
            <a:pPr marL="0" indent="0" algn="ctr">
              <a:buNone/>
            </a:pPr>
            <a:r>
              <a:rPr lang="en-US" sz="3600" b="1" dirty="0"/>
              <a:t>Addiction to painkillers is on the rise for older adults.</a:t>
            </a:r>
            <a:r>
              <a:rPr lang="en-US" sz="3600" dirty="0"/>
              <a:t/>
            </a:r>
            <a:br>
              <a:rPr lang="en-US" sz="3600" dirty="0"/>
            </a:br>
            <a:endParaRPr lang="en-US" sz="3200" b="1" dirty="0"/>
          </a:p>
          <a:p>
            <a:pPr marL="0" indent="0">
              <a:buNone/>
            </a:pPr>
            <a:endParaRPr lang="en-US" sz="3200" b="1" dirty="0"/>
          </a:p>
          <a:p>
            <a:pPr marL="0" lvl="0" indent="0" algn="ctr">
              <a:buNone/>
            </a:pPr>
            <a:r>
              <a:rPr lang="en-US" sz="3200" dirty="0" smtClean="0">
                <a:solidFill>
                  <a:srgbClr val="FF0000"/>
                </a:solidFill>
              </a:rPr>
              <a:t>False</a:t>
            </a:r>
            <a:endParaRPr lang="en-US" sz="3200" dirty="0">
              <a:solidFill>
                <a:srgbClr val="FF0000"/>
              </a:solidFill>
            </a:endParaRPr>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10</a:t>
            </a:fld>
            <a:endParaRPr lang="en-US"/>
          </a:p>
        </p:txBody>
      </p:sp>
      <p:sp>
        <p:nvSpPr>
          <p:cNvPr id="7" name="TextBox 6"/>
          <p:cNvSpPr txBox="1"/>
          <p:nvPr/>
        </p:nvSpPr>
        <p:spPr>
          <a:xfrm>
            <a:off x="7644160" y="50956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28822900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2" y="2250831"/>
            <a:ext cx="10515600" cy="3926132"/>
          </a:xfrm>
        </p:spPr>
        <p:txBody>
          <a:bodyPr/>
          <a:lstStyle/>
          <a:p>
            <a:pPr marL="0" indent="0" algn="ctr">
              <a:buNone/>
            </a:pPr>
            <a:r>
              <a:rPr lang="en-US" sz="3600" b="1" dirty="0"/>
              <a:t>Healthcare professionals often miss the signs of addiction because of old age.</a:t>
            </a:r>
          </a:p>
          <a:p>
            <a:pPr marL="0" lvl="0" indent="0">
              <a:buNone/>
            </a:pPr>
            <a:r>
              <a:rPr lang="en-US" sz="3200" dirty="0" smtClean="0"/>
              <a:t>				</a:t>
            </a:r>
          </a:p>
          <a:p>
            <a:pPr marL="0" lvl="0" indent="0" algn="ctr">
              <a:buNone/>
            </a:pPr>
            <a:r>
              <a:rPr lang="en-US" sz="3200" dirty="0" smtClean="0"/>
              <a:t>True or False?</a:t>
            </a:r>
            <a:endParaRPr lang="en-US" sz="3200"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11</a:t>
            </a:fld>
            <a:endParaRPr lang="en-US"/>
          </a:p>
        </p:txBody>
      </p:sp>
      <p:sp>
        <p:nvSpPr>
          <p:cNvPr id="8" name="TextBox 7"/>
          <p:cNvSpPr txBox="1"/>
          <p:nvPr/>
        </p:nvSpPr>
        <p:spPr>
          <a:xfrm>
            <a:off x="7857892" y="52341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5464792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2" y="2443541"/>
            <a:ext cx="10515600" cy="3733422"/>
          </a:xfrm>
        </p:spPr>
        <p:txBody>
          <a:bodyPr/>
          <a:lstStyle/>
          <a:p>
            <a:pPr marL="0" indent="0" algn="ctr">
              <a:buNone/>
            </a:pPr>
            <a:r>
              <a:rPr lang="en-US" sz="3600" b="1" dirty="0"/>
              <a:t>Healthcare professionals often miss the signs of addiction because of old age.</a:t>
            </a:r>
          </a:p>
          <a:p>
            <a:pPr marL="0" indent="0">
              <a:buNone/>
            </a:pPr>
            <a:endParaRPr lang="en-US" sz="3200" b="1" dirty="0"/>
          </a:p>
          <a:p>
            <a:pPr marL="0" lvl="0" indent="0" algn="ctr">
              <a:buNone/>
            </a:pPr>
            <a:r>
              <a:rPr lang="en-US" sz="3200" dirty="0" smtClean="0">
                <a:solidFill>
                  <a:srgbClr val="FF0000"/>
                </a:solidFill>
              </a:rPr>
              <a:t>True</a:t>
            </a:r>
            <a:endParaRPr lang="en-US" sz="3200" dirty="0">
              <a:solidFill>
                <a:srgbClr val="FF0000"/>
              </a:solidFill>
            </a:endParaRPr>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12</a:t>
            </a:fld>
            <a:endParaRPr lang="en-US"/>
          </a:p>
        </p:txBody>
      </p:sp>
      <p:sp>
        <p:nvSpPr>
          <p:cNvPr id="7" name="TextBox 6"/>
          <p:cNvSpPr txBox="1"/>
          <p:nvPr/>
        </p:nvSpPr>
        <p:spPr>
          <a:xfrm>
            <a:off x="7644160" y="50956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27898872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10515600" cy="972242"/>
          </a:xfrm>
        </p:spPr>
        <p:txBody>
          <a:bodyPr>
            <a:normAutofit/>
          </a:bodyPr>
          <a:lstStyle/>
          <a:p>
            <a:r>
              <a:rPr lang="en-US" sz="4000" b="1" dirty="0" smtClean="0">
                <a:latin typeface="+mn-lt"/>
              </a:rPr>
              <a:t>Substance Use Disorder (SUD), in general</a:t>
            </a:r>
            <a:r>
              <a:rPr lang="en-US" sz="4000" b="1" dirty="0" smtClean="0">
                <a:latin typeface="+mn-lt"/>
              </a:rPr>
              <a:t>:</a:t>
            </a:r>
            <a:endParaRPr lang="en-US" sz="4000" b="1" dirty="0">
              <a:latin typeface="+mn-lt"/>
            </a:endParaRPr>
          </a:p>
        </p:txBody>
      </p:sp>
      <p:sp>
        <p:nvSpPr>
          <p:cNvPr id="3" name="Content Placeholder 2"/>
          <p:cNvSpPr>
            <a:spLocks noGrp="1"/>
          </p:cNvSpPr>
          <p:nvPr>
            <p:ph idx="1"/>
          </p:nvPr>
        </p:nvSpPr>
        <p:spPr>
          <a:xfrm>
            <a:off x="1447800" y="1456293"/>
            <a:ext cx="9906000" cy="4351338"/>
          </a:xfrm>
        </p:spPr>
        <p:txBody>
          <a:bodyPr>
            <a:normAutofit/>
          </a:bodyPr>
          <a:lstStyle/>
          <a:p>
            <a:pPr marL="0" indent="0">
              <a:buNone/>
            </a:pPr>
            <a:r>
              <a:rPr lang="en-US" sz="3600" b="1" dirty="0" smtClean="0"/>
              <a:t>Most common SUD types:</a:t>
            </a:r>
          </a:p>
          <a:p>
            <a:r>
              <a:rPr lang="en-US" sz="3200" dirty="0" smtClean="0"/>
              <a:t>Alcohol Use Disorder – </a:t>
            </a:r>
            <a:r>
              <a:rPr lang="en-US" sz="3200" dirty="0" smtClean="0">
                <a:solidFill>
                  <a:schemeClr val="accent6">
                    <a:lumMod val="75000"/>
                  </a:schemeClr>
                </a:solidFill>
              </a:rPr>
              <a:t>1-16% among older adults</a:t>
            </a:r>
          </a:p>
          <a:p>
            <a:r>
              <a:rPr lang="en-US" sz="3200" dirty="0" smtClean="0"/>
              <a:t>Tobacco Use Disorder</a:t>
            </a:r>
          </a:p>
          <a:p>
            <a:r>
              <a:rPr lang="en-US" sz="3200" dirty="0" smtClean="0"/>
              <a:t>Cannabis Use Disorder</a:t>
            </a:r>
          </a:p>
          <a:p>
            <a:r>
              <a:rPr lang="en-US" sz="3200" dirty="0" smtClean="0"/>
              <a:t>Stimulant Use Disorder</a:t>
            </a:r>
          </a:p>
          <a:p>
            <a:r>
              <a:rPr lang="en-US" sz="3200" dirty="0" smtClean="0"/>
              <a:t>Hallucinogen Use Disorder</a:t>
            </a:r>
          </a:p>
          <a:p>
            <a:r>
              <a:rPr lang="en-US" sz="3200" dirty="0" smtClean="0"/>
              <a:t>Opioid Use Disorder - </a:t>
            </a:r>
            <a:r>
              <a:rPr lang="en-US" sz="3200" dirty="0" smtClean="0">
                <a:solidFill>
                  <a:schemeClr val="accent6">
                    <a:lumMod val="75000"/>
                  </a:schemeClr>
                </a:solidFill>
              </a:rPr>
              <a:t>~1% among older adults</a:t>
            </a:r>
            <a:endParaRPr lang="en-US" sz="3200" dirty="0">
              <a:solidFill>
                <a:schemeClr val="accent6">
                  <a:lumMod val="75000"/>
                </a:schemeClr>
              </a:solidFill>
            </a:endParaRPr>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13</a:t>
            </a:fld>
            <a:endParaRPr lang="en-US"/>
          </a:p>
        </p:txBody>
      </p:sp>
    </p:spTree>
    <p:extLst>
      <p:ext uri="{BB962C8B-B14F-4D97-AF65-F5344CB8AC3E}">
        <p14:creationId xmlns:p14="http://schemas.microsoft.com/office/powerpoint/2010/main" val="24811974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2046288"/>
            <a:ext cx="9906000" cy="4351338"/>
          </a:xfrm>
        </p:spPr>
        <p:txBody>
          <a:bodyPr>
            <a:normAutofit/>
          </a:bodyPr>
          <a:lstStyle/>
          <a:p>
            <a:pPr marL="0" indent="0">
              <a:buNone/>
            </a:pPr>
            <a:r>
              <a:rPr lang="en-US" sz="3600" b="1" dirty="0" smtClean="0"/>
              <a:t>Projected increase in SUD </a:t>
            </a:r>
            <a:r>
              <a:rPr lang="en-US" sz="3600" b="1" dirty="0"/>
              <a:t>rates </a:t>
            </a:r>
            <a:r>
              <a:rPr lang="en-US" sz="3600" b="1" dirty="0" smtClean="0"/>
              <a:t>for adults 50 years and older: </a:t>
            </a:r>
          </a:p>
          <a:p>
            <a:pPr marL="0" indent="0">
              <a:buNone/>
            </a:pPr>
            <a:endParaRPr lang="en-US" sz="3600" b="1" dirty="0" smtClean="0"/>
          </a:p>
          <a:p>
            <a:pPr marL="0" indent="0" algn="ctr">
              <a:buNone/>
            </a:pPr>
            <a:r>
              <a:rPr lang="en-US" sz="3600" b="1" dirty="0" smtClean="0">
                <a:solidFill>
                  <a:schemeClr val="accent6">
                    <a:lumMod val="75000"/>
                  </a:schemeClr>
                </a:solidFill>
              </a:rPr>
              <a:t>2.8 </a:t>
            </a:r>
            <a:r>
              <a:rPr lang="en-US" sz="3600" b="1" dirty="0">
                <a:solidFill>
                  <a:schemeClr val="accent6">
                    <a:lumMod val="75000"/>
                  </a:schemeClr>
                </a:solidFill>
              </a:rPr>
              <a:t>million (</a:t>
            </a:r>
            <a:r>
              <a:rPr lang="en-US" sz="3600" b="1" dirty="0" smtClean="0">
                <a:solidFill>
                  <a:schemeClr val="accent6">
                    <a:lumMod val="75000"/>
                  </a:schemeClr>
                </a:solidFill>
              </a:rPr>
              <a:t>2006) </a:t>
            </a:r>
            <a:r>
              <a:rPr lang="en-US" sz="3600" b="1" dirty="0">
                <a:solidFill>
                  <a:schemeClr val="accent6">
                    <a:lumMod val="75000"/>
                  </a:schemeClr>
                </a:solidFill>
              </a:rPr>
              <a:t>to 5.7 </a:t>
            </a:r>
            <a:r>
              <a:rPr lang="en-US" sz="3600" b="1" dirty="0" smtClean="0">
                <a:solidFill>
                  <a:schemeClr val="accent6">
                    <a:lumMod val="75000"/>
                  </a:schemeClr>
                </a:solidFill>
              </a:rPr>
              <a:t>million (2020)</a:t>
            </a:r>
            <a:endParaRPr lang="en-US" sz="3200" dirty="0">
              <a:solidFill>
                <a:schemeClr val="accent6">
                  <a:lumMod val="75000"/>
                </a:schemeClr>
              </a:solidFill>
            </a:endParaRPr>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14</a:t>
            </a:fld>
            <a:endParaRPr lang="en-US"/>
          </a:p>
        </p:txBody>
      </p:sp>
      <p:sp>
        <p:nvSpPr>
          <p:cNvPr id="7" name="Title 6"/>
          <p:cNvSpPr>
            <a:spLocks noGrp="1"/>
          </p:cNvSpPr>
          <p:nvPr>
            <p:ph type="title"/>
          </p:nvPr>
        </p:nvSpPr>
        <p:spPr/>
        <p:txBody>
          <a:bodyPr/>
          <a:lstStyle/>
          <a:p>
            <a:endParaRPr lang="en-US" dirty="0"/>
          </a:p>
        </p:txBody>
      </p:sp>
      <p:sp>
        <p:nvSpPr>
          <p:cNvPr id="8" name="TextBox 7"/>
          <p:cNvSpPr txBox="1"/>
          <p:nvPr/>
        </p:nvSpPr>
        <p:spPr>
          <a:xfrm>
            <a:off x="7652085" y="6000750"/>
            <a:ext cx="3701716" cy="369332"/>
          </a:xfrm>
          <a:prstGeom prst="rect">
            <a:avLst/>
          </a:prstGeom>
          <a:noFill/>
        </p:spPr>
        <p:txBody>
          <a:bodyPr wrap="square" rtlCol="0">
            <a:spAutoFit/>
          </a:bodyPr>
          <a:lstStyle/>
          <a:p>
            <a:r>
              <a:rPr lang="en-US" dirty="0" smtClean="0"/>
              <a:t>Source</a:t>
            </a:r>
            <a:r>
              <a:rPr lang="en-US" dirty="0" smtClean="0"/>
              <a:t>: Han et al Addiction 2009</a:t>
            </a:r>
            <a:endParaRPr lang="en-US" dirty="0"/>
          </a:p>
        </p:txBody>
      </p:sp>
    </p:spTree>
    <p:extLst>
      <p:ext uri="{BB962C8B-B14F-4D97-AF65-F5344CB8AC3E}">
        <p14:creationId xmlns:p14="http://schemas.microsoft.com/office/powerpoint/2010/main" val="33502292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Undetected Substance Abuse in Older Adults:</a:t>
            </a:r>
            <a:endParaRPr lang="en-US" sz="4000" b="1" dirty="0">
              <a:latin typeface="+mn-lt"/>
            </a:endParaRPr>
          </a:p>
        </p:txBody>
      </p:sp>
      <p:sp>
        <p:nvSpPr>
          <p:cNvPr id="3" name="Content Placeholder 2"/>
          <p:cNvSpPr>
            <a:spLocks noGrp="1"/>
          </p:cNvSpPr>
          <p:nvPr>
            <p:ph idx="1"/>
          </p:nvPr>
        </p:nvSpPr>
        <p:spPr>
          <a:xfrm>
            <a:off x="860502" y="1825625"/>
            <a:ext cx="10515600" cy="4351338"/>
          </a:xfrm>
        </p:spPr>
        <p:txBody>
          <a:bodyPr>
            <a:normAutofit/>
          </a:bodyPr>
          <a:lstStyle/>
          <a:p>
            <a:r>
              <a:rPr lang="en-US" sz="3200" dirty="0" smtClean="0"/>
              <a:t>Older adults may be ashamed about drinking or drug problems (moral failings).</a:t>
            </a:r>
          </a:p>
          <a:p>
            <a:r>
              <a:rPr lang="en-US" sz="3200" dirty="0" smtClean="0"/>
              <a:t>Providers may confuse substance use disorder symptoms for age-related changes.</a:t>
            </a:r>
          </a:p>
          <a:p>
            <a:pPr marL="0" indent="0">
              <a:buNone/>
            </a:pPr>
            <a:endParaRPr lang="en-US" sz="3200" dirty="0" smtClean="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15</a:t>
            </a:fld>
            <a:endParaRPr lang="en-US" dirty="0"/>
          </a:p>
        </p:txBody>
      </p:sp>
    </p:spTree>
    <p:extLst>
      <p:ext uri="{BB962C8B-B14F-4D97-AF65-F5344CB8AC3E}">
        <p14:creationId xmlns:p14="http://schemas.microsoft.com/office/powerpoint/2010/main" val="12344134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mn-lt"/>
              </a:rPr>
              <a:t>Prescription Drug Abuse in Older Adults – health impacts:</a:t>
            </a:r>
            <a:endParaRPr lang="en-US" sz="3200" b="1" dirty="0">
              <a:latin typeface="+mn-lt"/>
            </a:endParaRPr>
          </a:p>
        </p:txBody>
      </p:sp>
      <p:sp>
        <p:nvSpPr>
          <p:cNvPr id="3" name="Content Placeholder 2"/>
          <p:cNvSpPr>
            <a:spLocks noGrp="1"/>
          </p:cNvSpPr>
          <p:nvPr>
            <p:ph idx="1"/>
          </p:nvPr>
        </p:nvSpPr>
        <p:spPr>
          <a:xfrm>
            <a:off x="860502" y="1825625"/>
            <a:ext cx="10515600" cy="4351338"/>
          </a:xfrm>
        </p:spPr>
        <p:txBody>
          <a:bodyPr>
            <a:normAutofit/>
          </a:bodyPr>
          <a:lstStyle/>
          <a:p>
            <a:r>
              <a:rPr lang="en-US" sz="3200" dirty="0" smtClean="0"/>
              <a:t>Opioids</a:t>
            </a:r>
          </a:p>
          <a:p>
            <a:pPr lvl="1"/>
            <a:r>
              <a:rPr lang="en-US" dirty="0" smtClean="0"/>
              <a:t>Falls, delirium</a:t>
            </a:r>
            <a:r>
              <a:rPr lang="en-US" dirty="0"/>
              <a:t>, fractures, </a:t>
            </a:r>
            <a:r>
              <a:rPr lang="en-US" dirty="0" smtClean="0"/>
              <a:t>pneumonia </a:t>
            </a:r>
          </a:p>
          <a:p>
            <a:r>
              <a:rPr lang="en-US" sz="3200" dirty="0" smtClean="0"/>
              <a:t>Tranquilizers </a:t>
            </a:r>
          </a:p>
          <a:p>
            <a:pPr lvl="1"/>
            <a:r>
              <a:rPr lang="en-US" dirty="0" smtClean="0"/>
              <a:t>Falls and other motor coordination impairments, potentially intellectual and cognitive impairment</a:t>
            </a:r>
          </a:p>
          <a:p>
            <a:r>
              <a:rPr lang="en-US" sz="3200" dirty="0" smtClean="0"/>
              <a:t>Sedatives</a:t>
            </a:r>
          </a:p>
          <a:p>
            <a:pPr lvl="1"/>
            <a:r>
              <a:rPr lang="en-US" dirty="0" smtClean="0"/>
              <a:t>Dizziness, loss of balance – higher risk for falls, disorientation; slowing of heart rate to dangerous levels if overdose occurs. </a:t>
            </a:r>
          </a:p>
          <a:p>
            <a:pPr marL="0" indent="0">
              <a:buNone/>
            </a:pPr>
            <a:endParaRPr lang="en-US" sz="3200" dirty="0" smtClean="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16</a:t>
            </a:fld>
            <a:endParaRPr lang="en-US" dirty="0"/>
          </a:p>
        </p:txBody>
      </p:sp>
      <p:sp>
        <p:nvSpPr>
          <p:cNvPr id="7" name="TextBox 6"/>
          <p:cNvSpPr txBox="1"/>
          <p:nvPr/>
        </p:nvSpPr>
        <p:spPr>
          <a:xfrm>
            <a:off x="8882411" y="6000750"/>
            <a:ext cx="2471389" cy="369332"/>
          </a:xfrm>
          <a:prstGeom prst="rect">
            <a:avLst/>
          </a:prstGeom>
          <a:noFill/>
        </p:spPr>
        <p:txBody>
          <a:bodyPr wrap="square" rtlCol="0">
            <a:spAutoFit/>
          </a:bodyPr>
          <a:lstStyle/>
          <a:p>
            <a:r>
              <a:rPr lang="en-US" dirty="0" smtClean="0"/>
              <a:t>Source</a:t>
            </a:r>
            <a:r>
              <a:rPr lang="en-US" dirty="0" smtClean="0"/>
              <a:t>: AARP 2017</a:t>
            </a:r>
            <a:endParaRPr lang="en-US" dirty="0"/>
          </a:p>
        </p:txBody>
      </p:sp>
    </p:spTree>
    <p:extLst>
      <p:ext uri="{BB962C8B-B14F-4D97-AF65-F5344CB8AC3E}">
        <p14:creationId xmlns:p14="http://schemas.microsoft.com/office/powerpoint/2010/main" val="2883281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502" y="442160"/>
            <a:ext cx="10515600" cy="895207"/>
          </a:xfrm>
        </p:spPr>
        <p:txBody>
          <a:bodyPr>
            <a:normAutofit/>
          </a:bodyPr>
          <a:lstStyle/>
          <a:p>
            <a:r>
              <a:rPr lang="en-US" sz="3200" b="1" dirty="0" smtClean="0">
                <a:latin typeface="+mn-lt"/>
              </a:rPr>
              <a:t>Risk of Harm from Polypharmacy in Older Adults</a:t>
            </a:r>
            <a:r>
              <a:rPr lang="en-US" sz="3200" b="1" dirty="0" smtClean="0">
                <a:latin typeface="+mn-lt"/>
              </a:rPr>
              <a:t>:</a:t>
            </a:r>
            <a:endParaRPr lang="en-US" sz="3200" b="1" dirty="0">
              <a:latin typeface="+mn-lt"/>
            </a:endParaRPr>
          </a:p>
        </p:txBody>
      </p:sp>
      <p:sp>
        <p:nvSpPr>
          <p:cNvPr id="3" name="Content Placeholder 2"/>
          <p:cNvSpPr>
            <a:spLocks noGrp="1"/>
          </p:cNvSpPr>
          <p:nvPr>
            <p:ph idx="1"/>
          </p:nvPr>
        </p:nvSpPr>
        <p:spPr>
          <a:xfrm>
            <a:off x="860502" y="1501141"/>
            <a:ext cx="10515600" cy="4351338"/>
          </a:xfrm>
        </p:spPr>
        <p:txBody>
          <a:bodyPr>
            <a:normAutofit/>
          </a:bodyPr>
          <a:lstStyle/>
          <a:p>
            <a:r>
              <a:rPr lang="en-US" sz="3000" dirty="0" smtClean="0"/>
              <a:t>Those with </a:t>
            </a:r>
            <a:r>
              <a:rPr lang="en-US" sz="3000" u="sng" dirty="0" smtClean="0"/>
              <a:t>&gt;</a:t>
            </a:r>
            <a:r>
              <a:rPr lang="en-US" sz="3000" dirty="0" smtClean="0"/>
              <a:t> 5 prescriptions</a:t>
            </a:r>
          </a:p>
          <a:p>
            <a:r>
              <a:rPr lang="en-US" sz="3000" dirty="0" smtClean="0"/>
              <a:t>Have chronic diseases of liver, kidney, or heart</a:t>
            </a:r>
          </a:p>
          <a:p>
            <a:r>
              <a:rPr lang="en-US" sz="3000" dirty="0" smtClean="0"/>
              <a:t>Taking certain drug classes (sedatives, opioids, tranquilizers, NSAIDS, anticoagulants </a:t>
            </a:r>
            <a:r>
              <a:rPr lang="en-US" sz="3000" dirty="0" err="1" smtClean="0"/>
              <a:t>etc</a:t>
            </a:r>
            <a:r>
              <a:rPr lang="en-US" sz="3000" dirty="0" smtClean="0"/>
              <a:t>) </a:t>
            </a:r>
          </a:p>
          <a:p>
            <a:r>
              <a:rPr lang="en-US" sz="3000" dirty="0" smtClean="0"/>
              <a:t>Those with memory impairments – difficulty taking medications as prescribed</a:t>
            </a:r>
          </a:p>
          <a:p>
            <a:r>
              <a:rPr lang="en-US" sz="3000" dirty="0" smtClean="0"/>
              <a:t>Those living alone</a:t>
            </a:r>
          </a:p>
          <a:p>
            <a:r>
              <a:rPr lang="en-US" sz="3000" dirty="0" smtClean="0"/>
              <a:t>Those with a substance abuse or psychiatric history</a:t>
            </a:r>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17</a:t>
            </a:fld>
            <a:endParaRPr lang="en-US" dirty="0"/>
          </a:p>
        </p:txBody>
      </p:sp>
      <p:sp>
        <p:nvSpPr>
          <p:cNvPr id="7" name="TextBox 6"/>
          <p:cNvSpPr txBox="1"/>
          <p:nvPr/>
        </p:nvSpPr>
        <p:spPr>
          <a:xfrm>
            <a:off x="5811062" y="5897325"/>
            <a:ext cx="6028012" cy="369332"/>
          </a:xfrm>
          <a:prstGeom prst="rect">
            <a:avLst/>
          </a:prstGeom>
          <a:noFill/>
        </p:spPr>
        <p:txBody>
          <a:bodyPr wrap="square" rtlCol="0">
            <a:spAutoFit/>
          </a:bodyPr>
          <a:lstStyle/>
          <a:p>
            <a:r>
              <a:rPr lang="en-US" dirty="0" smtClean="0"/>
              <a:t>Source</a:t>
            </a:r>
            <a:r>
              <a:rPr lang="en-US" dirty="0" smtClean="0"/>
              <a:t>: Preventi</a:t>
            </a:r>
            <a:r>
              <a:rPr lang="en-US" dirty="0" smtClean="0"/>
              <a:t>ng Prescription Abuse in the Workplace</a:t>
            </a:r>
            <a:endParaRPr lang="en-US" dirty="0"/>
          </a:p>
        </p:txBody>
      </p:sp>
    </p:spTree>
    <p:extLst>
      <p:ext uri="{BB962C8B-B14F-4D97-AF65-F5344CB8AC3E}">
        <p14:creationId xmlns:p14="http://schemas.microsoft.com/office/powerpoint/2010/main" val="36707206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Non-medical Prescription Drug Use</a:t>
            </a:r>
            <a:r>
              <a:rPr lang="en-US" sz="4000" b="1" dirty="0" smtClean="0">
                <a:latin typeface="+mn-lt"/>
              </a:rPr>
              <a:t>:</a:t>
            </a:r>
            <a:endParaRPr lang="en-US" sz="4000" b="1" dirty="0">
              <a:latin typeface="+mn-lt"/>
            </a:endParaRPr>
          </a:p>
        </p:txBody>
      </p:sp>
      <p:sp>
        <p:nvSpPr>
          <p:cNvPr id="3" name="Content Placeholder 2"/>
          <p:cNvSpPr>
            <a:spLocks noGrp="1"/>
          </p:cNvSpPr>
          <p:nvPr>
            <p:ph idx="1"/>
          </p:nvPr>
        </p:nvSpPr>
        <p:spPr>
          <a:xfrm>
            <a:off x="860502" y="1825625"/>
            <a:ext cx="10515600" cy="4351338"/>
          </a:xfrm>
        </p:spPr>
        <p:txBody>
          <a:bodyPr/>
          <a:lstStyle/>
          <a:p>
            <a:pPr marL="0" indent="0">
              <a:buNone/>
            </a:pPr>
            <a:r>
              <a:rPr lang="en-US" sz="3200" dirty="0" smtClean="0"/>
              <a:t>Nationa</a:t>
            </a:r>
            <a:r>
              <a:rPr lang="en-US" sz="3200" dirty="0" smtClean="0"/>
              <a:t>l Survey on Drug Use and Health</a:t>
            </a:r>
          </a:p>
          <a:p>
            <a:pPr marL="0" indent="0">
              <a:buNone/>
            </a:pPr>
            <a:r>
              <a:rPr lang="en-US" sz="3200" dirty="0" smtClean="0"/>
              <a:t>Examined use of opioids, tranquilizers and stimulants</a:t>
            </a:r>
          </a:p>
          <a:p>
            <a:r>
              <a:rPr lang="en-US" sz="3200" dirty="0" smtClean="0"/>
              <a:t>Across all medication types – lifetime increase in all older adults</a:t>
            </a:r>
          </a:p>
          <a:p>
            <a:r>
              <a:rPr lang="en-US" sz="3200" dirty="0" smtClean="0"/>
              <a:t>Opioids – increase within the last year in all older adults</a:t>
            </a:r>
          </a:p>
          <a:p>
            <a:r>
              <a:rPr lang="en-US" sz="3200" dirty="0" smtClean="0"/>
              <a:t>Opioids and tranquilizers – increase within the last 30 days for adults 50 and older</a:t>
            </a:r>
            <a:endParaRPr lang="en-US" sz="3200"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18</a:t>
            </a:fld>
            <a:endParaRPr lang="en-US"/>
          </a:p>
        </p:txBody>
      </p:sp>
      <p:sp>
        <p:nvSpPr>
          <p:cNvPr id="7" name="TextBox 6"/>
          <p:cNvSpPr txBox="1"/>
          <p:nvPr/>
        </p:nvSpPr>
        <p:spPr>
          <a:xfrm>
            <a:off x="7876944" y="5807631"/>
            <a:ext cx="3909596" cy="369332"/>
          </a:xfrm>
          <a:prstGeom prst="rect">
            <a:avLst/>
          </a:prstGeom>
          <a:noFill/>
        </p:spPr>
        <p:txBody>
          <a:bodyPr wrap="none" rtlCol="0">
            <a:spAutoFit/>
          </a:bodyPr>
          <a:lstStyle/>
          <a:p>
            <a:r>
              <a:rPr lang="en-US" dirty="0" smtClean="0"/>
              <a:t>Source</a:t>
            </a:r>
            <a:r>
              <a:rPr lang="en-US" dirty="0" smtClean="0"/>
              <a:t>: </a:t>
            </a:r>
            <a:r>
              <a:rPr lang="en-US" dirty="0" err="1" smtClean="0"/>
              <a:t>Schepis</a:t>
            </a:r>
            <a:r>
              <a:rPr lang="en-US" dirty="0" smtClean="0"/>
              <a:t> et al Addict </a:t>
            </a:r>
            <a:r>
              <a:rPr lang="en-US" dirty="0" err="1" smtClean="0"/>
              <a:t>Behav</a:t>
            </a:r>
            <a:r>
              <a:rPr lang="en-US" dirty="0" smtClean="0"/>
              <a:t> 2016</a:t>
            </a:r>
            <a:endParaRPr lang="en-US" dirty="0"/>
          </a:p>
        </p:txBody>
      </p:sp>
    </p:spTree>
    <p:extLst>
      <p:ext uri="{BB962C8B-B14F-4D97-AF65-F5344CB8AC3E}">
        <p14:creationId xmlns:p14="http://schemas.microsoft.com/office/powerpoint/2010/main" val="37234842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err="1" smtClean="0">
                <a:latin typeface="+mn-lt"/>
              </a:rPr>
              <a:t>Floride</a:t>
            </a:r>
            <a:r>
              <a:rPr lang="en-US" sz="4000" b="1" dirty="0" smtClean="0">
                <a:latin typeface="+mn-lt"/>
              </a:rPr>
              <a:t> BRITE Project</a:t>
            </a:r>
            <a:endParaRPr lang="en-US" sz="4000" b="1" dirty="0">
              <a:latin typeface="+mn-lt"/>
            </a:endParaRPr>
          </a:p>
        </p:txBody>
      </p:sp>
      <p:sp>
        <p:nvSpPr>
          <p:cNvPr id="3" name="Content Placeholder 2"/>
          <p:cNvSpPr>
            <a:spLocks noGrp="1"/>
          </p:cNvSpPr>
          <p:nvPr>
            <p:ph idx="1"/>
          </p:nvPr>
        </p:nvSpPr>
        <p:spPr>
          <a:xfrm>
            <a:off x="860502" y="1825625"/>
            <a:ext cx="10515600" cy="4351338"/>
          </a:xfrm>
        </p:spPr>
        <p:txBody>
          <a:bodyPr>
            <a:normAutofit fontScale="92500"/>
          </a:bodyPr>
          <a:lstStyle/>
          <a:p>
            <a:r>
              <a:rPr lang="en-US" sz="3200" dirty="0" smtClean="0"/>
              <a:t>Screening and intervention program Florida </a:t>
            </a:r>
            <a:r>
              <a:rPr lang="en-US" sz="3200" dirty="0"/>
              <a:t>Brief Intervention and Treatment for Elders (BRITE) project, a 3-year, state-funded pilot program of screening and brief intervention for older adult substance </a:t>
            </a:r>
            <a:r>
              <a:rPr lang="en-US" sz="3200" dirty="0" smtClean="0"/>
              <a:t>misusers (alcohol, medications, illicit substance misuse problems) and psychiatric issues (depression and suicide risk).</a:t>
            </a:r>
            <a:endParaRPr lang="en-US" sz="3200" dirty="0"/>
          </a:p>
          <a:p>
            <a:r>
              <a:rPr lang="en-US" sz="3200" dirty="0" smtClean="0"/>
              <a:t>Findings: most prevalent substance use problem was with misuse of prescribed medications then alcohol, over the counter medications and illicit substances.  Recipients of the brief intervention had improvement in medication misuse, alcohol and depression measures.</a:t>
            </a:r>
          </a:p>
          <a:p>
            <a:pPr marL="0" indent="0">
              <a:buNone/>
            </a:pPr>
            <a:endParaRPr lang="en-US" sz="3200" b="1"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19</a:t>
            </a:fld>
            <a:endParaRPr lang="en-US"/>
          </a:p>
        </p:txBody>
      </p:sp>
      <p:sp>
        <p:nvSpPr>
          <p:cNvPr id="7" name="TextBox 6"/>
          <p:cNvSpPr txBox="1"/>
          <p:nvPr/>
        </p:nvSpPr>
        <p:spPr>
          <a:xfrm>
            <a:off x="8297860" y="5897325"/>
            <a:ext cx="3368679" cy="369332"/>
          </a:xfrm>
          <a:prstGeom prst="rect">
            <a:avLst/>
          </a:prstGeom>
          <a:noFill/>
        </p:spPr>
        <p:txBody>
          <a:bodyPr wrap="none" rtlCol="0">
            <a:spAutoFit/>
          </a:bodyPr>
          <a:lstStyle/>
          <a:p>
            <a:r>
              <a:rPr lang="en-US" dirty="0" smtClean="0"/>
              <a:t>Source</a:t>
            </a:r>
            <a:r>
              <a:rPr lang="en-US" dirty="0" smtClean="0"/>
              <a:t>: </a:t>
            </a:r>
            <a:r>
              <a:rPr lang="en-US" dirty="0" err="1" smtClean="0"/>
              <a:t>Schonfeld</a:t>
            </a:r>
            <a:r>
              <a:rPr lang="en-US" dirty="0" smtClean="0"/>
              <a:t> et al AJPH 2011</a:t>
            </a:r>
            <a:endParaRPr lang="en-US" dirty="0"/>
          </a:p>
        </p:txBody>
      </p:sp>
    </p:spTree>
    <p:extLst>
      <p:ext uri="{BB962C8B-B14F-4D97-AF65-F5344CB8AC3E}">
        <p14:creationId xmlns:p14="http://schemas.microsoft.com/office/powerpoint/2010/main" val="3658932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391" y="349628"/>
            <a:ext cx="10515600" cy="1029722"/>
          </a:xfrm>
        </p:spPr>
        <p:txBody>
          <a:bodyPr>
            <a:normAutofit/>
          </a:bodyPr>
          <a:lstStyle/>
          <a:p>
            <a:r>
              <a:rPr lang="en-US" sz="4000" b="1" dirty="0" smtClean="0">
                <a:latin typeface="+mn-lt"/>
              </a:rPr>
              <a:t>Overview of learning collaborative sessions</a:t>
            </a:r>
            <a:r>
              <a:rPr lang="en-US" sz="4000" b="1" dirty="0" smtClean="0">
                <a:latin typeface="+mn-lt"/>
              </a:rPr>
              <a:t>:</a:t>
            </a:r>
            <a:endParaRPr lang="en-US" sz="4000" b="1" dirty="0">
              <a:latin typeface="+mn-lt"/>
            </a:endParaRPr>
          </a:p>
        </p:txBody>
      </p:sp>
      <p:sp>
        <p:nvSpPr>
          <p:cNvPr id="3" name="Content Placeholder 2"/>
          <p:cNvSpPr>
            <a:spLocks noGrp="1"/>
          </p:cNvSpPr>
          <p:nvPr>
            <p:ph idx="1"/>
          </p:nvPr>
        </p:nvSpPr>
        <p:spPr>
          <a:xfrm>
            <a:off x="555355" y="1690688"/>
            <a:ext cx="11081289" cy="4351338"/>
          </a:xfrm>
        </p:spPr>
        <p:txBody>
          <a:bodyPr>
            <a:normAutofit/>
          </a:bodyPr>
          <a:lstStyle/>
          <a:p>
            <a:r>
              <a:rPr lang="en-US" dirty="0" smtClean="0"/>
              <a:t>Overview of SUD</a:t>
            </a:r>
          </a:p>
          <a:p>
            <a:r>
              <a:rPr lang="en-US" dirty="0" smtClean="0"/>
              <a:t>SUD Diagnosis</a:t>
            </a:r>
          </a:p>
          <a:p>
            <a:r>
              <a:rPr lang="en-US" dirty="0" smtClean="0"/>
              <a:t>SUD </a:t>
            </a:r>
            <a:r>
              <a:rPr lang="en-US" dirty="0"/>
              <a:t>screening and </a:t>
            </a:r>
            <a:r>
              <a:rPr lang="en-US" dirty="0" smtClean="0"/>
              <a:t>assessment</a:t>
            </a:r>
          </a:p>
          <a:p>
            <a:r>
              <a:rPr lang="en-US" dirty="0" smtClean="0"/>
              <a:t>SUD </a:t>
            </a:r>
            <a:r>
              <a:rPr lang="en-US" dirty="0"/>
              <a:t>treatment and </a:t>
            </a:r>
            <a:r>
              <a:rPr lang="en-US" dirty="0" smtClean="0"/>
              <a:t>referral</a:t>
            </a:r>
          </a:p>
          <a:p>
            <a:r>
              <a:rPr lang="en-US" dirty="0" smtClean="0"/>
              <a:t>SUD </a:t>
            </a:r>
            <a:r>
              <a:rPr lang="en-US" dirty="0"/>
              <a:t>case </a:t>
            </a:r>
            <a:r>
              <a:rPr lang="en-US" dirty="0" smtClean="0"/>
              <a:t>management</a:t>
            </a:r>
          </a:p>
          <a:p>
            <a:r>
              <a:rPr lang="en-US" dirty="0" smtClean="0"/>
              <a:t>SUD innovative models/programs for older adults</a:t>
            </a:r>
            <a:endParaRPr lang="en-US" dirty="0"/>
          </a:p>
          <a:p>
            <a:pPr marL="0" indent="0">
              <a:buNone/>
            </a:pPr>
            <a:endParaRPr lang="en-US"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2</a:t>
            </a:fld>
            <a:endParaRPr lang="en-US"/>
          </a:p>
        </p:txBody>
      </p:sp>
    </p:spTree>
    <p:extLst>
      <p:ext uri="{BB962C8B-B14F-4D97-AF65-F5344CB8AC3E}">
        <p14:creationId xmlns:p14="http://schemas.microsoft.com/office/powerpoint/2010/main" val="11014649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274" y="300957"/>
            <a:ext cx="10515600" cy="1325563"/>
          </a:xfrm>
        </p:spPr>
        <p:txBody>
          <a:bodyPr>
            <a:normAutofit/>
          </a:bodyPr>
          <a:lstStyle/>
          <a:p>
            <a:r>
              <a:rPr lang="en-US" sz="4000" b="1" dirty="0">
                <a:latin typeface="+mn-lt"/>
              </a:rPr>
              <a:t>Discussion – </a:t>
            </a:r>
          </a:p>
        </p:txBody>
      </p:sp>
      <p:sp>
        <p:nvSpPr>
          <p:cNvPr id="3" name="Content Placeholder 2"/>
          <p:cNvSpPr>
            <a:spLocks noGrp="1"/>
          </p:cNvSpPr>
          <p:nvPr>
            <p:ph idx="1"/>
          </p:nvPr>
        </p:nvSpPr>
        <p:spPr>
          <a:xfrm>
            <a:off x="838200" y="2375719"/>
            <a:ext cx="10515600" cy="3313302"/>
          </a:xfrm>
        </p:spPr>
        <p:txBody>
          <a:bodyPr>
            <a:normAutofit/>
          </a:bodyPr>
          <a:lstStyle/>
          <a:p>
            <a:pPr marL="0" indent="0">
              <a:buNone/>
            </a:pPr>
            <a:r>
              <a:rPr lang="en-US" dirty="0" smtClean="0"/>
              <a:t>What are your major concerns regarding SUD among your older adult health center patients?</a:t>
            </a:r>
            <a:endParaRPr lang="en-US" dirty="0" smtClean="0"/>
          </a:p>
          <a:p>
            <a:pPr marL="0" indent="0">
              <a:buNone/>
            </a:pPr>
            <a:endParaRPr lang="en-US" dirty="0"/>
          </a:p>
          <a:p>
            <a:pPr marL="0" indent="0">
              <a:buNone/>
            </a:pPr>
            <a:r>
              <a:rPr lang="en-US" dirty="0" smtClean="0"/>
              <a:t>What are you currently doing to understand/manage SUD within your older adult healt</a:t>
            </a:r>
            <a:r>
              <a:rPr lang="en-US" dirty="0" smtClean="0"/>
              <a:t>h center patients</a:t>
            </a:r>
            <a:r>
              <a:rPr lang="en-US" dirty="0" smtClean="0"/>
              <a:t>?</a:t>
            </a:r>
            <a:endParaRPr lang="en-US" dirty="0"/>
          </a:p>
        </p:txBody>
      </p:sp>
      <p:pic>
        <p:nvPicPr>
          <p:cNvPr id="4" name="Picture 3"/>
          <p:cNvPicPr>
            <a:picLocks noChangeAspect="1"/>
          </p:cNvPicPr>
          <p:nvPr/>
        </p:nvPicPr>
        <p:blipFill>
          <a:blip r:embed="rId3"/>
          <a:stretch>
            <a:fillRect/>
          </a:stretch>
        </p:blipFill>
        <p:spPr>
          <a:xfrm>
            <a:off x="9534559" y="300957"/>
            <a:ext cx="2139881" cy="1243692"/>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20</a:t>
            </a:fld>
            <a:endParaRPr lang="en-US"/>
          </a:p>
        </p:txBody>
      </p:sp>
    </p:spTree>
    <p:extLst>
      <p:ext uri="{BB962C8B-B14F-4D97-AF65-F5344CB8AC3E}">
        <p14:creationId xmlns:p14="http://schemas.microsoft.com/office/powerpoint/2010/main" val="2121082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391" y="349628"/>
            <a:ext cx="10515600" cy="1029722"/>
          </a:xfrm>
        </p:spPr>
        <p:txBody>
          <a:bodyPr>
            <a:normAutofit/>
          </a:bodyPr>
          <a:lstStyle/>
          <a:p>
            <a:r>
              <a:rPr lang="en-US" sz="4000" b="1" dirty="0" smtClean="0">
                <a:latin typeface="+mn-lt"/>
              </a:rPr>
              <a:t>Additional </a:t>
            </a:r>
            <a:r>
              <a:rPr lang="en-US" sz="4000" b="1" dirty="0" smtClean="0">
                <a:latin typeface="+mn-lt"/>
              </a:rPr>
              <a:t>Information</a:t>
            </a:r>
            <a:r>
              <a:rPr lang="en-US" sz="4000" b="1" dirty="0" smtClean="0">
                <a:latin typeface="+mn-lt"/>
              </a:rPr>
              <a:t>:</a:t>
            </a:r>
            <a:endParaRPr lang="en-US" sz="4000" b="1" dirty="0">
              <a:latin typeface="+mn-lt"/>
            </a:endParaRPr>
          </a:p>
        </p:txBody>
      </p:sp>
      <p:sp>
        <p:nvSpPr>
          <p:cNvPr id="3" name="Content Placeholder 2"/>
          <p:cNvSpPr>
            <a:spLocks noGrp="1"/>
          </p:cNvSpPr>
          <p:nvPr>
            <p:ph idx="1"/>
          </p:nvPr>
        </p:nvSpPr>
        <p:spPr>
          <a:xfrm>
            <a:off x="563880" y="1690688"/>
            <a:ext cx="11081289" cy="4351338"/>
          </a:xfrm>
        </p:spPr>
        <p:txBody>
          <a:bodyPr>
            <a:normAutofit/>
          </a:bodyPr>
          <a:lstStyle/>
          <a:p>
            <a:r>
              <a:rPr lang="en-US" dirty="0"/>
              <a:t>Mattson, M., Lipari, R.N., Hays, C. and Van Horn, S.L. </a:t>
            </a:r>
            <a:r>
              <a:rPr lang="en-US" i="1" dirty="0"/>
              <a:t>A day in the life of older adults: Substance use facts. </a:t>
            </a:r>
            <a:r>
              <a:rPr lang="en-US" dirty="0"/>
              <a:t>The CBHSQ Report: </a:t>
            </a:r>
            <a:r>
              <a:rPr lang="en-US" dirty="0" smtClean="0"/>
              <a:t>2017. </a:t>
            </a:r>
            <a:r>
              <a:rPr lang="en-US" dirty="0"/>
              <a:t>Center for Behavioral Health Statistics and Quality, Substance Abuse and Mental Health Services Administration, Rockville, MD</a:t>
            </a:r>
            <a:r>
              <a:rPr lang="en-US" dirty="0" smtClean="0"/>
              <a:t>.</a:t>
            </a:r>
          </a:p>
          <a:p>
            <a:r>
              <a:rPr lang="en-US" dirty="0" smtClean="0"/>
              <a:t>Too many prescription drugs can </a:t>
            </a:r>
            <a:r>
              <a:rPr lang="en-US" dirty="0"/>
              <a:t>be </a:t>
            </a:r>
            <a:r>
              <a:rPr lang="en-US" dirty="0" smtClean="0"/>
              <a:t>dangerous, especially for older adults. https</a:t>
            </a:r>
            <a:r>
              <a:rPr lang="en-US" dirty="0"/>
              <a:t>://publichealth.hsc.wvu.edu/media/3331/polypharmacy_pire_2_web_no-samhsa-logo.pdf</a:t>
            </a:r>
            <a:endParaRPr lang="en-US"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21</a:t>
            </a:fld>
            <a:endParaRPr lang="en-US"/>
          </a:p>
        </p:txBody>
      </p:sp>
    </p:spTree>
    <p:extLst>
      <p:ext uri="{BB962C8B-B14F-4D97-AF65-F5344CB8AC3E}">
        <p14:creationId xmlns:p14="http://schemas.microsoft.com/office/powerpoint/2010/main" val="10668638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274" y="300958"/>
            <a:ext cx="10515600" cy="1126790"/>
          </a:xfrm>
        </p:spPr>
        <p:txBody>
          <a:bodyPr>
            <a:normAutofit/>
          </a:bodyPr>
          <a:lstStyle/>
          <a:p>
            <a:endParaRPr lang="en-US" sz="4000" b="1" dirty="0">
              <a:latin typeface="+mn-lt"/>
            </a:endParaRPr>
          </a:p>
        </p:txBody>
      </p:sp>
      <p:sp>
        <p:nvSpPr>
          <p:cNvPr id="3" name="Content Placeholder 2"/>
          <p:cNvSpPr>
            <a:spLocks noGrp="1"/>
          </p:cNvSpPr>
          <p:nvPr>
            <p:ph idx="1"/>
          </p:nvPr>
        </p:nvSpPr>
        <p:spPr>
          <a:xfrm>
            <a:off x="485275" y="2408734"/>
            <a:ext cx="10704094" cy="1984375"/>
          </a:xfrm>
        </p:spPr>
        <p:txBody>
          <a:bodyPr>
            <a:normAutofit/>
          </a:bodyPr>
          <a:lstStyle/>
          <a:p>
            <a:pPr marL="457200" indent="-457200">
              <a:buNone/>
            </a:pPr>
            <a:r>
              <a:rPr lang="en-US" sz="3600" b="1" dirty="0"/>
              <a:t>Session </a:t>
            </a:r>
            <a:r>
              <a:rPr lang="en-US" sz="3600" b="1" dirty="0" smtClean="0"/>
              <a:t>2: Substance Use Disorder (SUD) Diagnosis</a:t>
            </a:r>
            <a:endParaRPr lang="en-US" b="1" dirty="0"/>
          </a:p>
        </p:txBody>
      </p:sp>
      <p:pic>
        <p:nvPicPr>
          <p:cNvPr id="4" name="Picture 3"/>
          <p:cNvPicPr>
            <a:picLocks noChangeAspect="1"/>
          </p:cNvPicPr>
          <p:nvPr/>
        </p:nvPicPr>
        <p:blipFill>
          <a:blip r:embed="rId3"/>
          <a:stretch>
            <a:fillRect/>
          </a:stretch>
        </p:blipFill>
        <p:spPr>
          <a:xfrm>
            <a:off x="164633" y="5374095"/>
            <a:ext cx="2139881" cy="1243692"/>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22</a:t>
            </a:fld>
            <a:endParaRPr lang="en-US"/>
          </a:p>
        </p:txBody>
      </p:sp>
    </p:spTree>
    <p:extLst>
      <p:ext uri="{BB962C8B-B14F-4D97-AF65-F5344CB8AC3E}">
        <p14:creationId xmlns:p14="http://schemas.microsoft.com/office/powerpoint/2010/main" val="2149147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203" y="751175"/>
            <a:ext cx="11172887" cy="2488671"/>
          </a:xfrm>
        </p:spPr>
        <p:txBody>
          <a:bodyPr>
            <a:normAutofit/>
          </a:bodyPr>
          <a:lstStyle/>
          <a:p>
            <a:pPr algn="ctr"/>
            <a:r>
              <a:rPr lang="en-US" sz="4000" b="1" dirty="0" smtClean="0">
                <a:latin typeface="+mn-lt"/>
              </a:rPr>
              <a:t>Topic:  Kickoff </a:t>
            </a:r>
            <a:r>
              <a:rPr lang="en-US" sz="4000" b="1" dirty="0">
                <a:latin typeface="+mn-lt"/>
              </a:rPr>
              <a:t>– O</a:t>
            </a:r>
            <a:r>
              <a:rPr lang="en-US" sz="4000" b="1" dirty="0" smtClean="0">
                <a:latin typeface="+mn-lt"/>
              </a:rPr>
              <a:t>verview </a:t>
            </a:r>
            <a:r>
              <a:rPr lang="en-US" sz="4000" b="1" dirty="0">
                <a:latin typeface="+mn-lt"/>
              </a:rPr>
              <a:t>of </a:t>
            </a:r>
            <a:r>
              <a:rPr lang="en-US" sz="4000" b="1" dirty="0" smtClean="0">
                <a:latin typeface="+mn-lt"/>
              </a:rPr>
              <a:t>Substance Use Disorder (SUD)/Addiction </a:t>
            </a:r>
            <a:r>
              <a:rPr lang="en-US" sz="4000" b="1" dirty="0">
                <a:latin typeface="+mn-lt"/>
              </a:rPr>
              <a:t>in older adults</a:t>
            </a:r>
          </a:p>
        </p:txBody>
      </p:sp>
      <p:sp>
        <p:nvSpPr>
          <p:cNvPr id="5" name="Text Placeholder 4"/>
          <p:cNvSpPr>
            <a:spLocks noGrp="1"/>
          </p:cNvSpPr>
          <p:nvPr>
            <p:ph type="body" idx="1"/>
          </p:nvPr>
        </p:nvSpPr>
        <p:spPr>
          <a:xfrm>
            <a:off x="831850" y="3761791"/>
            <a:ext cx="10515600" cy="1043889"/>
          </a:xfrm>
        </p:spPr>
        <p:txBody>
          <a:bodyPr>
            <a:normAutofit/>
          </a:bodyPr>
          <a:lstStyle/>
          <a:p>
            <a:pPr algn="ctr"/>
            <a:r>
              <a:rPr lang="en-US" sz="3200" dirty="0" smtClean="0">
                <a:solidFill>
                  <a:schemeClr val="accent6">
                    <a:lumMod val="75000"/>
                  </a:schemeClr>
                </a:solidFill>
              </a:rPr>
              <a:t>Learning Collaborative (LC) Session </a:t>
            </a:r>
            <a:r>
              <a:rPr lang="en-US" sz="3200" dirty="0">
                <a:solidFill>
                  <a:schemeClr val="accent6">
                    <a:lumMod val="75000"/>
                  </a:schemeClr>
                </a:solidFill>
              </a:rPr>
              <a:t>1</a:t>
            </a:r>
          </a:p>
        </p:txBody>
      </p:sp>
      <p:pic>
        <p:nvPicPr>
          <p:cNvPr id="4" name="Picture 3"/>
          <p:cNvPicPr>
            <a:picLocks noChangeAspect="1"/>
          </p:cNvPicPr>
          <p:nvPr/>
        </p:nvPicPr>
        <p:blipFill>
          <a:blip r:embed="rId3"/>
          <a:stretch>
            <a:fillRect/>
          </a:stretch>
        </p:blipFill>
        <p:spPr>
          <a:xfrm>
            <a:off x="174563" y="4805680"/>
            <a:ext cx="3237979" cy="1885806"/>
          </a:xfrm>
          <a:prstGeom prst="rect">
            <a:avLst/>
          </a:prstGeom>
        </p:spPr>
      </p:pic>
      <p:sp>
        <p:nvSpPr>
          <p:cNvPr id="3" name="Footer Placeholder 2"/>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3</a:t>
            </a:fld>
            <a:endParaRPr lang="en-US"/>
          </a:p>
        </p:txBody>
      </p:sp>
    </p:spTree>
    <p:extLst>
      <p:ext uri="{BB962C8B-B14F-4D97-AF65-F5344CB8AC3E}">
        <p14:creationId xmlns:p14="http://schemas.microsoft.com/office/powerpoint/2010/main" val="3485551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391" y="349628"/>
            <a:ext cx="10515600" cy="1029722"/>
          </a:xfrm>
        </p:spPr>
        <p:txBody>
          <a:bodyPr>
            <a:normAutofit/>
          </a:bodyPr>
          <a:lstStyle/>
          <a:p>
            <a:r>
              <a:rPr lang="en-US" sz="4000" b="1" dirty="0" smtClean="0">
                <a:latin typeface="+mn-lt"/>
              </a:rPr>
              <a:t>LC Session 1 Objectives:</a:t>
            </a:r>
            <a:endParaRPr lang="en-US" sz="4000" b="1" dirty="0">
              <a:latin typeface="+mn-lt"/>
            </a:endParaRPr>
          </a:p>
        </p:txBody>
      </p:sp>
      <p:sp>
        <p:nvSpPr>
          <p:cNvPr id="3" name="Content Placeholder 2"/>
          <p:cNvSpPr>
            <a:spLocks noGrp="1"/>
          </p:cNvSpPr>
          <p:nvPr>
            <p:ph idx="1"/>
          </p:nvPr>
        </p:nvSpPr>
        <p:spPr>
          <a:xfrm>
            <a:off x="555355" y="1690688"/>
            <a:ext cx="11081289" cy="4351338"/>
          </a:xfrm>
        </p:spPr>
        <p:txBody>
          <a:bodyPr/>
          <a:lstStyle/>
          <a:p>
            <a:pPr marL="0" indent="0">
              <a:buNone/>
            </a:pPr>
            <a:r>
              <a:rPr lang="en-US" dirty="0"/>
              <a:t> </a:t>
            </a:r>
          </a:p>
          <a:p>
            <a:r>
              <a:rPr lang="en-US" sz="3200" dirty="0" smtClean="0"/>
              <a:t>Discuss </a:t>
            </a:r>
            <a:r>
              <a:rPr lang="en-US" sz="3200" dirty="0"/>
              <a:t>types and rates of SUD/addiction among older adults and older adult health center patients</a:t>
            </a:r>
            <a:r>
              <a:rPr lang="en-US" sz="3200" dirty="0" smtClean="0"/>
              <a:t>.</a:t>
            </a:r>
          </a:p>
          <a:p>
            <a:pPr marL="0" indent="0">
              <a:buNone/>
            </a:pPr>
            <a:endParaRPr lang="en-US" sz="3200" dirty="0"/>
          </a:p>
          <a:p>
            <a:r>
              <a:rPr lang="en-US" sz="3200" dirty="0"/>
              <a:t>Describe the unique vulnerabilities for older adults with substance use (e.g., role of poly pharmaceuticals in unintended opioid misuse).</a:t>
            </a:r>
          </a:p>
          <a:p>
            <a:pPr marL="0" indent="0">
              <a:buNone/>
            </a:pPr>
            <a:endParaRPr lang="en-US"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4</a:t>
            </a:fld>
            <a:endParaRPr lang="en-US"/>
          </a:p>
        </p:txBody>
      </p:sp>
    </p:spTree>
    <p:extLst>
      <p:ext uri="{BB962C8B-B14F-4D97-AF65-F5344CB8AC3E}">
        <p14:creationId xmlns:p14="http://schemas.microsoft.com/office/powerpoint/2010/main" val="32977624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2" y="2250831"/>
            <a:ext cx="10515600" cy="3926132"/>
          </a:xfrm>
        </p:spPr>
        <p:txBody>
          <a:bodyPr/>
          <a:lstStyle/>
          <a:p>
            <a:pPr marL="0" indent="0" algn="ctr">
              <a:buNone/>
            </a:pPr>
            <a:r>
              <a:rPr lang="en-US" sz="3600" b="1" dirty="0" smtClean="0"/>
              <a:t>Older </a:t>
            </a:r>
            <a:r>
              <a:rPr lang="en-US" sz="3600" b="1" dirty="0"/>
              <a:t>adults are hospitalized as often for alcohol-related problems as they are for heart </a:t>
            </a:r>
            <a:r>
              <a:rPr lang="en-US" sz="3600" b="1" dirty="0" smtClean="0"/>
              <a:t>attacks.</a:t>
            </a:r>
            <a:endParaRPr lang="en-US" sz="3600" b="1" dirty="0"/>
          </a:p>
          <a:p>
            <a:pPr marL="0" indent="0">
              <a:buNone/>
            </a:pPr>
            <a:endParaRPr lang="en-US" sz="3200" b="1" dirty="0"/>
          </a:p>
          <a:p>
            <a:pPr marL="0" lvl="0" indent="0">
              <a:buNone/>
            </a:pPr>
            <a:r>
              <a:rPr lang="en-US" sz="3200" dirty="0" smtClean="0"/>
              <a:t>				True or False?</a:t>
            </a:r>
            <a:endParaRPr lang="en-US" sz="3200"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5</a:t>
            </a:fld>
            <a:endParaRPr lang="en-US"/>
          </a:p>
        </p:txBody>
      </p:sp>
      <p:sp>
        <p:nvSpPr>
          <p:cNvPr id="8" name="TextBox 7"/>
          <p:cNvSpPr txBox="1"/>
          <p:nvPr/>
        </p:nvSpPr>
        <p:spPr>
          <a:xfrm>
            <a:off x="7857892" y="52341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1740614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2" y="2443541"/>
            <a:ext cx="10515600" cy="3733422"/>
          </a:xfrm>
        </p:spPr>
        <p:txBody>
          <a:bodyPr/>
          <a:lstStyle/>
          <a:p>
            <a:pPr marL="0" indent="0" algn="ctr">
              <a:buNone/>
            </a:pPr>
            <a:r>
              <a:rPr lang="en-US" sz="3600" b="1" dirty="0" smtClean="0"/>
              <a:t>Older </a:t>
            </a:r>
            <a:r>
              <a:rPr lang="en-US" sz="3600" b="1" dirty="0"/>
              <a:t>adults are hospitalized as often for alcohol-related problems as they are for heart </a:t>
            </a:r>
            <a:r>
              <a:rPr lang="en-US" sz="3600" b="1" dirty="0" smtClean="0"/>
              <a:t>attacks.</a:t>
            </a:r>
            <a:endParaRPr lang="en-US" sz="3600" b="1" dirty="0"/>
          </a:p>
          <a:p>
            <a:pPr marL="0" indent="0">
              <a:buNone/>
            </a:pPr>
            <a:endParaRPr lang="en-US" sz="3200" b="1" dirty="0"/>
          </a:p>
          <a:p>
            <a:pPr marL="0" lvl="0" indent="0" algn="ctr">
              <a:buNone/>
            </a:pPr>
            <a:r>
              <a:rPr lang="en-US" sz="3200" dirty="0" smtClean="0">
                <a:solidFill>
                  <a:srgbClr val="FF0000"/>
                </a:solidFill>
              </a:rPr>
              <a:t>True</a:t>
            </a:r>
            <a:endParaRPr lang="en-US" sz="3200" dirty="0">
              <a:solidFill>
                <a:srgbClr val="FF0000"/>
              </a:solidFill>
            </a:endParaRPr>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6</a:t>
            </a:fld>
            <a:endParaRPr lang="en-US"/>
          </a:p>
        </p:txBody>
      </p:sp>
      <p:sp>
        <p:nvSpPr>
          <p:cNvPr id="7" name="TextBox 6"/>
          <p:cNvSpPr txBox="1"/>
          <p:nvPr/>
        </p:nvSpPr>
        <p:spPr>
          <a:xfrm>
            <a:off x="7644160" y="50956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1853323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2" y="2250831"/>
            <a:ext cx="10515600" cy="3926132"/>
          </a:xfrm>
        </p:spPr>
        <p:txBody>
          <a:bodyPr/>
          <a:lstStyle/>
          <a:p>
            <a:pPr marL="0" indent="0" algn="ctr">
              <a:buNone/>
            </a:pPr>
            <a:r>
              <a:rPr lang="en-US" sz="3600" b="1" dirty="0"/>
              <a:t>Widowers over the age of 75 have the highest rate of alcoholism in the United States.</a:t>
            </a:r>
          </a:p>
          <a:p>
            <a:pPr marL="0" indent="0">
              <a:buNone/>
            </a:pPr>
            <a:endParaRPr lang="en-US" sz="3200" b="1" dirty="0"/>
          </a:p>
          <a:p>
            <a:pPr marL="0" lvl="0" indent="0">
              <a:buNone/>
            </a:pPr>
            <a:r>
              <a:rPr lang="en-US" sz="3200" dirty="0" smtClean="0"/>
              <a:t>				True or False?</a:t>
            </a:r>
            <a:endParaRPr lang="en-US" sz="3200"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7</a:t>
            </a:fld>
            <a:endParaRPr lang="en-US"/>
          </a:p>
        </p:txBody>
      </p:sp>
      <p:sp>
        <p:nvSpPr>
          <p:cNvPr id="8" name="TextBox 7"/>
          <p:cNvSpPr txBox="1"/>
          <p:nvPr/>
        </p:nvSpPr>
        <p:spPr>
          <a:xfrm>
            <a:off x="7857892" y="52341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261820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2" y="2443541"/>
            <a:ext cx="10515600" cy="3733422"/>
          </a:xfrm>
        </p:spPr>
        <p:txBody>
          <a:bodyPr/>
          <a:lstStyle/>
          <a:p>
            <a:pPr marL="0" indent="0" algn="ctr">
              <a:buNone/>
            </a:pPr>
            <a:r>
              <a:rPr lang="en-US" sz="3600" b="1" dirty="0"/>
              <a:t>Widowers over the age of 75 have the highest rate of alcoholism in the United States.</a:t>
            </a:r>
          </a:p>
          <a:p>
            <a:pPr marL="0" indent="0">
              <a:buNone/>
            </a:pPr>
            <a:endParaRPr lang="en-US" sz="3200" b="1" dirty="0"/>
          </a:p>
          <a:p>
            <a:pPr marL="0" lvl="0" indent="0" algn="ctr">
              <a:buNone/>
            </a:pPr>
            <a:r>
              <a:rPr lang="en-US" sz="3200" dirty="0" smtClean="0">
                <a:solidFill>
                  <a:srgbClr val="FF0000"/>
                </a:solidFill>
              </a:rPr>
              <a:t>True</a:t>
            </a:r>
            <a:endParaRPr lang="en-US" sz="3200" dirty="0">
              <a:solidFill>
                <a:srgbClr val="FF0000"/>
              </a:solidFill>
            </a:endParaRPr>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8</a:t>
            </a:fld>
            <a:endParaRPr lang="en-US"/>
          </a:p>
        </p:txBody>
      </p:sp>
      <p:sp>
        <p:nvSpPr>
          <p:cNvPr id="7" name="TextBox 6"/>
          <p:cNvSpPr txBox="1"/>
          <p:nvPr/>
        </p:nvSpPr>
        <p:spPr>
          <a:xfrm>
            <a:off x="7644160" y="50956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1089052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Poll:</a:t>
            </a:r>
            <a:endParaRPr lang="en-US" sz="4000" b="1" dirty="0">
              <a:latin typeface="+mn-lt"/>
            </a:endParaRPr>
          </a:p>
        </p:txBody>
      </p:sp>
      <p:sp>
        <p:nvSpPr>
          <p:cNvPr id="3" name="Content Placeholder 2"/>
          <p:cNvSpPr>
            <a:spLocks noGrp="1"/>
          </p:cNvSpPr>
          <p:nvPr>
            <p:ph idx="1"/>
          </p:nvPr>
        </p:nvSpPr>
        <p:spPr>
          <a:xfrm>
            <a:off x="860502" y="2250831"/>
            <a:ext cx="10515600" cy="3926132"/>
          </a:xfrm>
        </p:spPr>
        <p:txBody>
          <a:bodyPr/>
          <a:lstStyle/>
          <a:p>
            <a:pPr marL="0" indent="0" algn="ctr">
              <a:buNone/>
            </a:pPr>
            <a:r>
              <a:rPr lang="en-US" sz="3600" b="1" dirty="0" smtClean="0"/>
              <a:t>Addiction </a:t>
            </a:r>
            <a:r>
              <a:rPr lang="en-US" sz="3600" b="1" dirty="0"/>
              <a:t>to painkillers is </a:t>
            </a:r>
            <a:r>
              <a:rPr lang="en-US" sz="3600" b="1" dirty="0" smtClean="0"/>
              <a:t>decreasing for </a:t>
            </a:r>
            <a:r>
              <a:rPr lang="en-US" sz="3600" b="1" dirty="0"/>
              <a:t>older adults</a:t>
            </a:r>
            <a:r>
              <a:rPr lang="en-US" sz="3600" b="1" dirty="0" smtClean="0"/>
              <a:t>.</a:t>
            </a:r>
            <a:r>
              <a:rPr lang="en-US" sz="3600" dirty="0"/>
              <a:t/>
            </a:r>
            <a:br>
              <a:rPr lang="en-US" sz="3600" dirty="0"/>
            </a:br>
            <a:endParaRPr lang="en-US" sz="3200" b="1" dirty="0"/>
          </a:p>
          <a:p>
            <a:pPr marL="0" lvl="0" indent="0">
              <a:buNone/>
            </a:pPr>
            <a:r>
              <a:rPr lang="en-US" sz="3200" dirty="0" smtClean="0"/>
              <a:t>				True or False?</a:t>
            </a:r>
            <a:endParaRPr lang="en-US" sz="3200" dirty="0"/>
          </a:p>
        </p:txBody>
      </p:sp>
      <p:pic>
        <p:nvPicPr>
          <p:cNvPr id="4" name="Picture 3"/>
          <p:cNvPicPr>
            <a:picLocks noChangeAspect="1"/>
          </p:cNvPicPr>
          <p:nvPr/>
        </p:nvPicPr>
        <p:blipFill>
          <a:blip r:embed="rId3"/>
          <a:stretch>
            <a:fillRect/>
          </a:stretch>
        </p:blipFill>
        <p:spPr>
          <a:xfrm>
            <a:off x="256485" y="5418831"/>
            <a:ext cx="2140085" cy="1246390"/>
          </a:xfrm>
          <a:prstGeom prst="rect">
            <a:avLst/>
          </a:prstGeom>
        </p:spPr>
      </p:pic>
      <p:sp>
        <p:nvSpPr>
          <p:cNvPr id="5" name="Footer Placeholder 4"/>
          <p:cNvSpPr>
            <a:spLocks noGrp="1"/>
          </p:cNvSpPr>
          <p:nvPr>
            <p:ph type="ftr" sz="quarter" idx="11"/>
          </p:nvPr>
        </p:nvSpPr>
        <p:spPr/>
        <p:txBody>
          <a:bodyPr/>
          <a:lstStyle/>
          <a:p>
            <a:r>
              <a:rPr lang="en-US" smtClean="0"/>
              <a:t>SUD LC 2018</a:t>
            </a:r>
            <a:endParaRPr lang="en-US"/>
          </a:p>
        </p:txBody>
      </p:sp>
      <p:sp>
        <p:nvSpPr>
          <p:cNvPr id="6" name="Slide Number Placeholder 5"/>
          <p:cNvSpPr>
            <a:spLocks noGrp="1"/>
          </p:cNvSpPr>
          <p:nvPr>
            <p:ph type="sldNum" sz="quarter" idx="12"/>
          </p:nvPr>
        </p:nvSpPr>
        <p:spPr/>
        <p:txBody>
          <a:bodyPr/>
          <a:lstStyle/>
          <a:p>
            <a:fld id="{2160C828-28BE-4471-BF20-A3D421E3F7E0}" type="slidenum">
              <a:rPr lang="en-US" smtClean="0"/>
              <a:t>9</a:t>
            </a:fld>
            <a:endParaRPr lang="en-US"/>
          </a:p>
        </p:txBody>
      </p:sp>
      <p:sp>
        <p:nvSpPr>
          <p:cNvPr id="8" name="TextBox 7"/>
          <p:cNvSpPr txBox="1"/>
          <p:nvPr/>
        </p:nvSpPr>
        <p:spPr>
          <a:xfrm>
            <a:off x="7857892" y="5234165"/>
            <a:ext cx="3731941" cy="369332"/>
          </a:xfrm>
          <a:prstGeom prst="rect">
            <a:avLst/>
          </a:prstGeom>
          <a:noFill/>
        </p:spPr>
        <p:txBody>
          <a:bodyPr wrap="square" rtlCol="0">
            <a:spAutoFit/>
          </a:bodyPr>
          <a:lstStyle/>
          <a:p>
            <a:r>
              <a:rPr lang="en-US" dirty="0" smtClean="0"/>
              <a:t>Source</a:t>
            </a:r>
            <a:r>
              <a:rPr lang="en-US" dirty="0" smtClean="0"/>
              <a:t>: Huffington Post Jan 23,  2018</a:t>
            </a:r>
            <a:endParaRPr lang="en-US" dirty="0"/>
          </a:p>
        </p:txBody>
      </p:sp>
    </p:spTree>
    <p:extLst>
      <p:ext uri="{BB962C8B-B14F-4D97-AF65-F5344CB8AC3E}">
        <p14:creationId xmlns:p14="http://schemas.microsoft.com/office/powerpoint/2010/main" val="3119147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2882</TotalTime>
  <Words>952</Words>
  <Application>Microsoft Office PowerPoint</Application>
  <PresentationFormat>Widescreen</PresentationFormat>
  <Paragraphs>184</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Substance Use Disorders (SUD) and Addictions among Older Adults in Health Centers </vt:lpstr>
      <vt:lpstr>Overview of learning collaborative sessions:</vt:lpstr>
      <vt:lpstr>Topic:  Kickoff – Overview of Substance Use Disorder (SUD)/Addiction in older adults</vt:lpstr>
      <vt:lpstr>LC Session 1 Objectives:</vt:lpstr>
      <vt:lpstr>Poll:</vt:lpstr>
      <vt:lpstr>Poll:</vt:lpstr>
      <vt:lpstr>Poll:</vt:lpstr>
      <vt:lpstr>Poll:</vt:lpstr>
      <vt:lpstr>Poll:</vt:lpstr>
      <vt:lpstr>Poll:</vt:lpstr>
      <vt:lpstr>Poll:</vt:lpstr>
      <vt:lpstr>Poll:</vt:lpstr>
      <vt:lpstr>Substance Use Disorder (SUD), in general:</vt:lpstr>
      <vt:lpstr>PowerPoint Presentation</vt:lpstr>
      <vt:lpstr>Undetected Substance Abuse in Older Adults:</vt:lpstr>
      <vt:lpstr>Prescription Drug Abuse in Older Adults – health impacts:</vt:lpstr>
      <vt:lpstr>Risk of Harm from Polypharmacy in Older Adults:</vt:lpstr>
      <vt:lpstr>Non-medical Prescription Drug Use:</vt:lpstr>
      <vt:lpstr>Floride BRITE Project</vt:lpstr>
      <vt:lpstr>Discussion – </vt:lpstr>
      <vt:lpstr>Additional Information:</vt:lpstr>
      <vt:lpstr>PowerPoint Presentation</vt:lpstr>
    </vt:vector>
  </TitlesOfParts>
  <Company>Harvard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Primary Care, Oral Health and Behavioral Health for Older Adults</dc:title>
  <dc:creator>Murphy, Christine Riedy</dc:creator>
  <cp:lastModifiedBy>christine riedy</cp:lastModifiedBy>
  <cp:revision>227</cp:revision>
  <cp:lastPrinted>2018-05-24T15:45:21Z</cp:lastPrinted>
  <dcterms:created xsi:type="dcterms:W3CDTF">2018-04-10T12:45:15Z</dcterms:created>
  <dcterms:modified xsi:type="dcterms:W3CDTF">2018-11-05T17:13:03Z</dcterms:modified>
</cp:coreProperties>
</file>